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3"/>
  </p:notesMasterIdLst>
  <p:sldIdLst>
    <p:sldId id="256" r:id="rId2"/>
    <p:sldId id="269" r:id="rId3"/>
    <p:sldId id="258" r:id="rId4"/>
    <p:sldId id="259" r:id="rId5"/>
    <p:sldId id="303" r:id="rId6"/>
    <p:sldId id="306" r:id="rId7"/>
    <p:sldId id="314" r:id="rId8"/>
    <p:sldId id="297" r:id="rId9"/>
    <p:sldId id="295" r:id="rId10"/>
    <p:sldId id="298" r:id="rId11"/>
    <p:sldId id="315" r:id="rId12"/>
    <p:sldId id="299" r:id="rId13"/>
    <p:sldId id="308" r:id="rId14"/>
    <p:sldId id="309" r:id="rId15"/>
    <p:sldId id="311" r:id="rId16"/>
    <p:sldId id="301" r:id="rId17"/>
    <p:sldId id="261" r:id="rId18"/>
    <p:sldId id="313" r:id="rId19"/>
    <p:sldId id="307" r:id="rId20"/>
    <p:sldId id="318" r:id="rId21"/>
    <p:sldId id="296" r:id="rId22"/>
    <p:sldId id="316" r:id="rId23"/>
    <p:sldId id="323" r:id="rId24"/>
    <p:sldId id="324" r:id="rId25"/>
    <p:sldId id="331" r:id="rId26"/>
    <p:sldId id="321" r:id="rId27"/>
    <p:sldId id="329" r:id="rId28"/>
    <p:sldId id="322" r:id="rId29"/>
    <p:sldId id="330" r:id="rId30"/>
    <p:sldId id="317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2" r:id="rId40"/>
    <p:sldId id="343" r:id="rId41"/>
    <p:sldId id="346" r:id="rId42"/>
    <p:sldId id="347" r:id="rId43"/>
    <p:sldId id="350" r:id="rId44"/>
    <p:sldId id="352" r:id="rId45"/>
    <p:sldId id="353" r:id="rId46"/>
    <p:sldId id="382" r:id="rId47"/>
    <p:sldId id="359" r:id="rId48"/>
    <p:sldId id="367" r:id="rId49"/>
    <p:sldId id="366" r:id="rId50"/>
    <p:sldId id="272" r:id="rId51"/>
    <p:sldId id="283" r:id="rId52"/>
    <p:sldId id="368" r:id="rId53"/>
    <p:sldId id="379" r:id="rId54"/>
    <p:sldId id="377" r:id="rId55"/>
    <p:sldId id="381" r:id="rId56"/>
    <p:sldId id="289" r:id="rId57"/>
    <p:sldId id="292" r:id="rId58"/>
    <p:sldId id="320" r:id="rId59"/>
    <p:sldId id="361" r:id="rId60"/>
    <p:sldId id="363" r:id="rId61"/>
    <p:sldId id="364" r:id="rId62"/>
    <p:sldId id="365" r:id="rId63"/>
    <p:sldId id="37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8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722"/>
    <a:srgbClr val="78BB42"/>
    <a:srgbClr val="DC3D2A"/>
    <a:srgbClr val="E7792B"/>
    <a:srgbClr val="277F46"/>
    <a:srgbClr val="DB3B46"/>
    <a:srgbClr val="F4C4C8"/>
    <a:srgbClr val="EDF5F8"/>
    <a:srgbClr val="B7D1D8"/>
    <a:srgbClr val="438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18"/>
    <p:restoredTop sz="85225"/>
  </p:normalViewPr>
  <p:slideViewPr>
    <p:cSldViewPr snapToGrid="0" snapToObjects="1">
      <p:cViewPr varScale="1">
        <p:scale>
          <a:sx n="121" d="100"/>
          <a:sy n="121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A0F18693-488B-44B9-8BC4-ED3FF2FF92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jeu de données</a:t>
          </a:r>
          <a:endParaRPr lang="en-US"/>
        </a:p>
      </dgm:t>
    </dgm:pt>
    <dgm:pt modelId="{B19D13CC-B880-4AFA-9486-1A9E75969D2F}" type="parTrans" cxnId="{DF4848B1-0FEF-45C7-9588-13D5183902A9}">
      <dgm:prSet/>
      <dgm:spPr/>
      <dgm:t>
        <a:bodyPr/>
        <a:lstStyle/>
        <a:p>
          <a:endParaRPr lang="en-US"/>
        </a:p>
      </dgm:t>
    </dgm:pt>
    <dgm:pt modelId="{28EFC35E-A273-4EBA-8BEA-3288AA991163}" type="sibTrans" cxnId="{DF4848B1-0FEF-45C7-9588-13D5183902A9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Ciblage et Nettoyage des données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Implémentation POC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120678F8-EC71-794F-A0A7-E2257AFE6AB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de l’idée d’application</a:t>
          </a:r>
          <a:endParaRPr lang="en-US"/>
        </a:p>
      </dgm:t>
    </dgm:pt>
    <dgm:pt modelId="{EF4159D4-62E2-774C-A2C0-9DEA8A38300E}" type="parTrans" cxnId="{8C0201E3-477B-D34F-991D-D1C799419377}">
      <dgm:prSet/>
      <dgm:spPr/>
      <dgm:t>
        <a:bodyPr/>
        <a:lstStyle/>
        <a:p>
          <a:endParaRPr lang="en-US"/>
        </a:p>
      </dgm:t>
    </dgm:pt>
    <dgm:pt modelId="{EF8C799A-2717-0740-BD9A-2336A05AC3BD}" type="sibTrans" cxnId="{8C0201E3-477B-D34F-991D-D1C799419377}">
      <dgm:prSet/>
      <dgm:spPr/>
      <dgm:t>
        <a:bodyPr/>
        <a:lstStyle/>
        <a:p>
          <a:endParaRPr lang="en-US"/>
        </a:p>
      </dgm:t>
    </dgm:pt>
    <dgm:pt modelId="{BA535CF0-306C-0649-A8AF-D9989555621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Analyse des données</a:t>
          </a:r>
          <a:endParaRPr lang="en-US" dirty="0"/>
        </a:p>
      </dgm:t>
    </dgm:pt>
    <dgm:pt modelId="{35302EA3-74AA-984E-817C-CF43EFA63790}" type="parTrans" cxnId="{1011A4EC-C7B2-6B48-A106-CC3EFE75CB1D}">
      <dgm:prSet/>
      <dgm:spPr/>
      <dgm:t>
        <a:bodyPr/>
        <a:lstStyle/>
        <a:p>
          <a:endParaRPr lang="en-US"/>
        </a:p>
      </dgm:t>
    </dgm:pt>
    <dgm:pt modelId="{8871CED8-0384-EA4B-B807-B459132A7AF9}" type="sibTrans" cxnId="{1011A4EC-C7B2-6B48-A106-CC3EFE75CB1D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7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3002FE26-5D7F-44D3-8E48-6A1380A83BFB}" type="pres">
      <dgm:prSet presAssocID="{A0F18693-488B-44B9-8BC4-ED3FF2FF9253}" presName="compNode" presStyleCnt="0"/>
      <dgm:spPr/>
    </dgm:pt>
    <dgm:pt modelId="{40F25441-0AE9-44D7-86F0-C67220DB0F64}" type="pres">
      <dgm:prSet presAssocID="{A0F18693-488B-44B9-8BC4-ED3FF2FF925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9028AD8-71D9-4074-8212-61CC0196FCEF}" type="pres">
      <dgm:prSet presAssocID="{A0F18693-488B-44B9-8BC4-ED3FF2FF9253}" presName="spaceRect" presStyleCnt="0"/>
      <dgm:spPr/>
    </dgm:pt>
    <dgm:pt modelId="{F8D2B1F8-EB29-4D93-832D-0784A81EB152}" type="pres">
      <dgm:prSet presAssocID="{A0F18693-488B-44B9-8BC4-ED3FF2FF9253}" presName="textRect" presStyleLbl="revTx" presStyleIdx="1" presStyleCnt="7">
        <dgm:presLayoutVars>
          <dgm:chMax val="1"/>
          <dgm:chPref val="1"/>
        </dgm:presLayoutVars>
      </dgm:prSet>
      <dgm:spPr/>
    </dgm:pt>
    <dgm:pt modelId="{E6796583-B14E-49F7-85E7-98058E36FCE7}" type="pres">
      <dgm:prSet presAssocID="{28EFC35E-A273-4EBA-8BEA-3288AA991163}" presName="sibTrans" presStyleCnt="0"/>
      <dgm:spPr/>
    </dgm:pt>
    <dgm:pt modelId="{6C490A8E-4408-46BB-B068-19F2F2814136}" type="pres">
      <dgm:prSet presAssocID="{120678F8-EC71-794F-A0A7-E2257AFE6ABA}" presName="compNode" presStyleCnt="0"/>
      <dgm:spPr/>
    </dgm:pt>
    <dgm:pt modelId="{4AD8AF45-27AE-43C7-8DF7-362A009A5409}" type="pres">
      <dgm:prSet presAssocID="{120678F8-EC71-794F-A0A7-E2257AFE6AB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ABE869E-05F6-47E4-A8E1-F6EEF1788E05}" type="pres">
      <dgm:prSet presAssocID="{120678F8-EC71-794F-A0A7-E2257AFE6ABA}" presName="spaceRect" presStyleCnt="0"/>
      <dgm:spPr/>
    </dgm:pt>
    <dgm:pt modelId="{F1371227-488B-4414-BDE5-BDDBB2FEFC45}" type="pres">
      <dgm:prSet presAssocID="{120678F8-EC71-794F-A0A7-E2257AFE6ABA}" presName="textRect" presStyleLbl="revTx" presStyleIdx="2" presStyleCnt="7">
        <dgm:presLayoutVars>
          <dgm:chMax val="1"/>
          <dgm:chPref val="1"/>
        </dgm:presLayoutVars>
      </dgm:prSet>
      <dgm:spPr/>
    </dgm:pt>
    <dgm:pt modelId="{5AE2CBC7-5540-4451-9332-6C18DC5D7347}" type="pres">
      <dgm:prSet presAssocID="{EF8C799A-2717-0740-BD9A-2336A05AC3BD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3" presStyleCnt="7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AEFA1007-6A10-4E03-8A9D-82D356F6B972}" type="pres">
      <dgm:prSet presAssocID="{BA535CF0-306C-0649-A8AF-D99895556211}" presName="compNode" presStyleCnt="0"/>
      <dgm:spPr/>
    </dgm:pt>
    <dgm:pt modelId="{5B514E21-696B-4537-BDD2-E9073790D1DA}" type="pres">
      <dgm:prSet presAssocID="{BA535CF0-306C-0649-A8AF-D9989555621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2C6D52-F46D-42A7-A864-4A684F88D6CA}" type="pres">
      <dgm:prSet presAssocID="{BA535CF0-306C-0649-A8AF-D99895556211}" presName="spaceRect" presStyleCnt="0"/>
      <dgm:spPr/>
    </dgm:pt>
    <dgm:pt modelId="{B0D26D7E-4DB7-40B3-8AB8-753AB462AF6D}" type="pres">
      <dgm:prSet presAssocID="{BA535CF0-306C-0649-A8AF-D99895556211}" presName="textRect" presStyleLbl="revTx" presStyleIdx="4" presStyleCnt="7">
        <dgm:presLayoutVars>
          <dgm:chMax val="1"/>
          <dgm:chPref val="1"/>
        </dgm:presLayoutVars>
      </dgm:prSet>
      <dgm:spPr/>
    </dgm:pt>
    <dgm:pt modelId="{650CC7CD-274F-4D0E-8486-90D4A81064B8}" type="pres">
      <dgm:prSet presAssocID="{8871CED8-0384-EA4B-B807-B459132A7AF9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5" presStyleCnt="7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7C75F53F-4E9A-BF43-9630-ADAB68A97989}" type="presOf" srcId="{A0F18693-488B-44B9-8BC4-ED3FF2FF9253}" destId="{F8D2B1F8-EB29-4D93-832D-0784A81EB152}" srcOrd="0" destOrd="0" presId="urn:microsoft.com/office/officeart/2018/2/layout/IconLabelList"/>
    <dgm:cxn modelId="{C9D9216A-BA77-4334-AA97-BF989E2A58E1}" srcId="{67CD1924-80FA-4EB9-B7F9-9D1D400F336C}" destId="{A337514E-F620-4D49-A4CF-A5A978494EF8}" srcOrd="5" destOrd="0" parTransId="{FE82E917-033A-4F79-947B-B2F04A1921BB}" sibTransId="{620392BF-02A8-43B1-9B83-E43B9EE33561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3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06F3F187-AE56-BF47-8A5E-8C39A514E0BA}" type="presOf" srcId="{BA535CF0-306C-0649-A8AF-D99895556211}" destId="{B0D26D7E-4DB7-40B3-8AB8-753AB462AF6D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6" destOrd="0" parTransId="{72695828-79A3-43B3-94B3-B3A0E78FA660}" sibTransId="{346F102E-ACF6-4E3D-BC4B-4821253022C9}"/>
    <dgm:cxn modelId="{DF4848B1-0FEF-45C7-9588-13D5183902A9}" srcId="{67CD1924-80FA-4EB9-B7F9-9D1D400F336C}" destId="{A0F18693-488B-44B9-8BC4-ED3FF2FF9253}" srcOrd="1" destOrd="0" parTransId="{B19D13CC-B880-4AFA-9486-1A9E75969D2F}" sibTransId="{28EFC35E-A273-4EBA-8BEA-3288AA991163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B88876C9-6B2B-E34A-A90F-AF5F3819C3CF}" type="presOf" srcId="{120678F8-EC71-794F-A0A7-E2257AFE6ABA}" destId="{F1371227-488B-4414-BDE5-BDDBB2FEFC45}" srcOrd="0" destOrd="0" presId="urn:microsoft.com/office/officeart/2018/2/layout/IconLabelList"/>
    <dgm:cxn modelId="{8C0201E3-477B-D34F-991D-D1C799419377}" srcId="{67CD1924-80FA-4EB9-B7F9-9D1D400F336C}" destId="{120678F8-EC71-794F-A0A7-E2257AFE6ABA}" srcOrd="2" destOrd="0" parTransId="{EF4159D4-62E2-774C-A2C0-9DEA8A38300E}" sibTransId="{EF8C799A-2717-0740-BD9A-2336A05AC3BD}"/>
    <dgm:cxn modelId="{1011A4EC-C7B2-6B48-A106-CC3EFE75CB1D}" srcId="{67CD1924-80FA-4EB9-B7F9-9D1D400F336C}" destId="{BA535CF0-306C-0649-A8AF-D99895556211}" srcOrd="4" destOrd="0" parTransId="{35302EA3-74AA-984E-817C-CF43EFA63790}" sibTransId="{8871CED8-0384-EA4B-B807-B459132A7AF9}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B8DB14C9-5E88-824F-B57D-AD3E26595578}" type="presParOf" srcId="{4C3098D2-B188-4FEB-BECA-90E2684955E0}" destId="{3002FE26-5D7F-44D3-8E48-6A1380A83BFB}" srcOrd="2" destOrd="0" presId="urn:microsoft.com/office/officeart/2018/2/layout/IconLabelList"/>
    <dgm:cxn modelId="{552A9C11-9A57-BB47-A6BE-CDDF09BCB91E}" type="presParOf" srcId="{3002FE26-5D7F-44D3-8E48-6A1380A83BFB}" destId="{40F25441-0AE9-44D7-86F0-C67220DB0F64}" srcOrd="0" destOrd="0" presId="urn:microsoft.com/office/officeart/2018/2/layout/IconLabelList"/>
    <dgm:cxn modelId="{CA826120-5DBC-454A-96E2-F63A51695C2F}" type="presParOf" srcId="{3002FE26-5D7F-44D3-8E48-6A1380A83BFB}" destId="{59028AD8-71D9-4074-8212-61CC0196FCEF}" srcOrd="1" destOrd="0" presId="urn:microsoft.com/office/officeart/2018/2/layout/IconLabelList"/>
    <dgm:cxn modelId="{ED38FBF7-D43E-9F46-BD65-E3EE8DE24938}" type="presParOf" srcId="{3002FE26-5D7F-44D3-8E48-6A1380A83BFB}" destId="{F8D2B1F8-EB29-4D93-832D-0784A81EB152}" srcOrd="2" destOrd="0" presId="urn:microsoft.com/office/officeart/2018/2/layout/IconLabelList"/>
    <dgm:cxn modelId="{C4D7435B-042F-8741-918F-B22BFDF005AD}" type="presParOf" srcId="{4C3098D2-B188-4FEB-BECA-90E2684955E0}" destId="{E6796583-B14E-49F7-85E7-98058E36FCE7}" srcOrd="3" destOrd="0" presId="urn:microsoft.com/office/officeart/2018/2/layout/IconLabelList"/>
    <dgm:cxn modelId="{46CB00CF-F5B3-5D47-84A5-00FCE5230A1B}" type="presParOf" srcId="{4C3098D2-B188-4FEB-BECA-90E2684955E0}" destId="{6C490A8E-4408-46BB-B068-19F2F2814136}" srcOrd="4" destOrd="0" presId="urn:microsoft.com/office/officeart/2018/2/layout/IconLabelList"/>
    <dgm:cxn modelId="{B7641A9C-492C-9740-B9FB-A1B20A3B5454}" type="presParOf" srcId="{6C490A8E-4408-46BB-B068-19F2F2814136}" destId="{4AD8AF45-27AE-43C7-8DF7-362A009A5409}" srcOrd="0" destOrd="0" presId="urn:microsoft.com/office/officeart/2018/2/layout/IconLabelList"/>
    <dgm:cxn modelId="{D36458A4-B9EE-0B46-B0E3-7DD5BF6B21E2}" type="presParOf" srcId="{6C490A8E-4408-46BB-B068-19F2F2814136}" destId="{BABE869E-05F6-47E4-A8E1-F6EEF1788E05}" srcOrd="1" destOrd="0" presId="urn:microsoft.com/office/officeart/2018/2/layout/IconLabelList"/>
    <dgm:cxn modelId="{B3067246-BF5F-5247-8B84-1758662E252F}" type="presParOf" srcId="{6C490A8E-4408-46BB-B068-19F2F2814136}" destId="{F1371227-488B-4414-BDE5-BDDBB2FEFC45}" srcOrd="2" destOrd="0" presId="urn:microsoft.com/office/officeart/2018/2/layout/IconLabelList"/>
    <dgm:cxn modelId="{390C1E30-F058-554A-9ABD-DAC7B8940AE9}" type="presParOf" srcId="{4C3098D2-B188-4FEB-BECA-90E2684955E0}" destId="{5AE2CBC7-5540-4451-9332-6C18DC5D7347}" srcOrd="5" destOrd="0" presId="urn:microsoft.com/office/officeart/2018/2/layout/IconLabelList"/>
    <dgm:cxn modelId="{28B2BE2D-681A-E744-B899-085132B874FF}" type="presParOf" srcId="{4C3098D2-B188-4FEB-BECA-90E2684955E0}" destId="{AB72F7F2-7989-455E-A721-A3244D36D496}" srcOrd="6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7" destOrd="0" presId="urn:microsoft.com/office/officeart/2018/2/layout/IconLabelList"/>
    <dgm:cxn modelId="{DBFFDB58-E99B-F540-BE7F-FFB9CFE2EEAF}" type="presParOf" srcId="{4C3098D2-B188-4FEB-BECA-90E2684955E0}" destId="{AEFA1007-6A10-4E03-8A9D-82D356F6B972}" srcOrd="8" destOrd="0" presId="urn:microsoft.com/office/officeart/2018/2/layout/IconLabelList"/>
    <dgm:cxn modelId="{D4B6F757-3109-2743-A90A-CB21C711B62A}" type="presParOf" srcId="{AEFA1007-6A10-4E03-8A9D-82D356F6B972}" destId="{5B514E21-696B-4537-BDD2-E9073790D1DA}" srcOrd="0" destOrd="0" presId="urn:microsoft.com/office/officeart/2018/2/layout/IconLabelList"/>
    <dgm:cxn modelId="{E1F94986-27FB-3246-BA6D-DB6AA344F0D2}" type="presParOf" srcId="{AEFA1007-6A10-4E03-8A9D-82D356F6B972}" destId="{BF2C6D52-F46D-42A7-A864-4A684F88D6CA}" srcOrd="1" destOrd="0" presId="urn:microsoft.com/office/officeart/2018/2/layout/IconLabelList"/>
    <dgm:cxn modelId="{1C37A61B-D159-484A-88F4-16743184E6B2}" type="presParOf" srcId="{AEFA1007-6A10-4E03-8A9D-82D356F6B972}" destId="{B0D26D7E-4DB7-40B3-8AB8-753AB462AF6D}" srcOrd="2" destOrd="0" presId="urn:microsoft.com/office/officeart/2018/2/layout/IconLabelList"/>
    <dgm:cxn modelId="{1BF350B1-C414-8E48-B68D-73435DF7A799}" type="presParOf" srcId="{4C3098D2-B188-4FEB-BECA-90E2684955E0}" destId="{650CC7CD-274F-4D0E-8486-90D4A81064B8}" srcOrd="9" destOrd="0" presId="urn:microsoft.com/office/officeart/2018/2/layout/IconLabelList"/>
    <dgm:cxn modelId="{D2F0EE71-8BE6-4247-8C29-40BAB7CE81AB}" type="presParOf" srcId="{4C3098D2-B188-4FEB-BECA-90E2684955E0}" destId="{0201159A-2FF3-4FAB-B8E9-C62DF900487A}" srcOrd="10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11" destOrd="0" presId="urn:microsoft.com/office/officeart/2018/2/layout/IconLabelList"/>
    <dgm:cxn modelId="{05E65425-B011-CD43-9434-11F3554925EF}" type="presParOf" srcId="{4C3098D2-B188-4FEB-BECA-90E2684955E0}" destId="{B0146CB0-CA14-43D6-8703-E6AEB9423FE3}" srcOrd="12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I</a:t>
          </a:r>
        </a:p>
        <a:p>
          <a:pPr>
            <a:lnSpc>
              <a:spcPct val="100000"/>
            </a:lnSpc>
          </a:pPr>
          <a:r>
            <a:rPr lang="fr-FR" dirty="0"/>
            <a:t>Prédiction du score </a:t>
          </a:r>
          <a:r>
            <a:rPr lang="fr-FR" dirty="0" err="1"/>
            <a:t>Nutri</a:t>
          </a:r>
          <a:r>
            <a:rPr lang="fr-FR" dirty="0"/>
            <a:t>-Score</a:t>
          </a:r>
          <a:endParaRPr lang="en-US" dirty="0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A0F18693-488B-44B9-8BC4-ED3FF2FF925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II</a:t>
          </a:r>
        </a:p>
        <a:p>
          <a:pPr>
            <a:lnSpc>
              <a:spcPct val="100000"/>
            </a:lnSpc>
          </a:pPr>
          <a:r>
            <a:rPr lang="fr-FR" dirty="0"/>
            <a:t>Calcul de la lettre </a:t>
          </a:r>
          <a:r>
            <a:rPr lang="fr-FR" dirty="0" err="1"/>
            <a:t>Nutri</a:t>
          </a:r>
          <a:r>
            <a:rPr lang="fr-FR" dirty="0"/>
            <a:t>-Score</a:t>
          </a:r>
          <a:endParaRPr lang="en-US" dirty="0"/>
        </a:p>
      </dgm:t>
    </dgm:pt>
    <dgm:pt modelId="{B19D13CC-B880-4AFA-9486-1A9E75969D2F}" type="parTrans" cxnId="{DF4848B1-0FEF-45C7-9588-13D5183902A9}">
      <dgm:prSet/>
      <dgm:spPr/>
      <dgm:t>
        <a:bodyPr/>
        <a:lstStyle/>
        <a:p>
          <a:endParaRPr lang="en-US"/>
        </a:p>
      </dgm:t>
    </dgm:pt>
    <dgm:pt modelId="{28EFC35E-A273-4EBA-8BEA-3288AA991163}" type="sibTrans" cxnId="{DF4848B1-0FEF-45C7-9588-13D5183902A9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III</a:t>
          </a:r>
        </a:p>
        <a:p>
          <a:pPr>
            <a:lnSpc>
              <a:spcPct val="100000"/>
            </a:lnSpc>
          </a:pPr>
          <a:r>
            <a:rPr lang="en-US" dirty="0"/>
            <a:t>Le </a:t>
          </a:r>
          <a:r>
            <a:rPr lang="en-US" dirty="0" err="1"/>
            <a:t>cas</a:t>
          </a:r>
          <a:r>
            <a:rPr lang="en-US" dirty="0"/>
            <a:t> des </a:t>
          </a:r>
          <a:r>
            <a:rPr lang="en-US" dirty="0" err="1"/>
            <a:t>boissons</a:t>
          </a:r>
          <a:r>
            <a:rPr lang="en-US" dirty="0"/>
            <a:t> </a:t>
          </a:r>
          <a:r>
            <a:rPr lang="en-US" dirty="0" err="1"/>
            <a:t>alcoolisées</a:t>
          </a:r>
          <a:endParaRPr lang="en-US" dirty="0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CDDD34C1-ABF1-4162-A008-659FFEDD3601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49EDEA6D-EDD6-4A18-AC51-5D68DCD23935}" type="pres">
      <dgm:prSet presAssocID="{D28D67D4-24C2-4427-9DA9-A3AEEE40571A}" presName="compNode" presStyleCnt="0"/>
      <dgm:spPr/>
    </dgm:pt>
    <dgm:pt modelId="{DD66EB24-C564-44F8-90E6-494704FBF32A}" type="pres">
      <dgm:prSet presAssocID="{D28D67D4-24C2-4427-9DA9-A3AEEE4057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B9FD7F8-CCE1-4CD4-8A9C-308961B83585}" type="pres">
      <dgm:prSet presAssocID="{D28D67D4-24C2-4427-9DA9-A3AEEE40571A}" presName="spaceRect" presStyleCnt="0"/>
      <dgm:spPr/>
    </dgm:pt>
    <dgm:pt modelId="{162C9E6E-515B-4A36-8325-7872E91B5556}" type="pres">
      <dgm:prSet presAssocID="{D28D67D4-24C2-4427-9DA9-A3AEEE40571A}" presName="textRect" presStyleLbl="revTx" presStyleIdx="0" presStyleCnt="3">
        <dgm:presLayoutVars>
          <dgm:chMax val="1"/>
          <dgm:chPref val="1"/>
        </dgm:presLayoutVars>
      </dgm:prSet>
      <dgm:spPr/>
    </dgm:pt>
    <dgm:pt modelId="{D0DAF1A2-A3E2-4FB8-94AA-51212B2E7EDC}" type="pres">
      <dgm:prSet presAssocID="{51FE6038-5D2D-48A2-9EC9-9BC309AECDA4}" presName="sibTrans" presStyleCnt="0"/>
      <dgm:spPr/>
    </dgm:pt>
    <dgm:pt modelId="{22AC0651-6CF0-4E3B-9475-A73DD048990B}" type="pres">
      <dgm:prSet presAssocID="{A0F18693-488B-44B9-8BC4-ED3FF2FF9253}" presName="compNode" presStyleCnt="0"/>
      <dgm:spPr/>
    </dgm:pt>
    <dgm:pt modelId="{D215AA6D-821F-40C9-B5A9-1BAC4F001C99}" type="pres">
      <dgm:prSet presAssocID="{A0F18693-488B-44B9-8BC4-ED3FF2FF92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F93E372B-C292-4FFD-8177-C90A84868583}" type="pres">
      <dgm:prSet presAssocID="{A0F18693-488B-44B9-8BC4-ED3FF2FF9253}" presName="spaceRect" presStyleCnt="0"/>
      <dgm:spPr/>
    </dgm:pt>
    <dgm:pt modelId="{9649DF83-AA3B-437B-88A1-427A116769DC}" type="pres">
      <dgm:prSet presAssocID="{A0F18693-488B-44B9-8BC4-ED3FF2FF9253}" presName="textRect" presStyleLbl="revTx" presStyleIdx="1" presStyleCnt="3">
        <dgm:presLayoutVars>
          <dgm:chMax val="1"/>
          <dgm:chPref val="1"/>
        </dgm:presLayoutVars>
      </dgm:prSet>
      <dgm:spPr/>
    </dgm:pt>
    <dgm:pt modelId="{837A9F10-34E0-499E-A5CF-6CEA0E57D629}" type="pres">
      <dgm:prSet presAssocID="{28EFC35E-A273-4EBA-8BEA-3288AA991163}" presName="sibTrans" presStyleCnt="0"/>
      <dgm:spPr/>
    </dgm:pt>
    <dgm:pt modelId="{391E5E08-0ACE-4001-968C-8A463B239E82}" type="pres">
      <dgm:prSet presAssocID="{66F01CD2-3250-4D6D-AFBC-5A991591EDF2}" presName="compNode" presStyleCnt="0"/>
      <dgm:spPr/>
    </dgm:pt>
    <dgm:pt modelId="{172441F6-7D45-4A73-9638-C51462FDB835}" type="pres">
      <dgm:prSet presAssocID="{66F01CD2-3250-4D6D-AFBC-5A991591ED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ni"/>
        </a:ext>
      </dgm:extLst>
    </dgm:pt>
    <dgm:pt modelId="{E8BE1B35-B423-459E-9762-A209F179DC75}" type="pres">
      <dgm:prSet presAssocID="{66F01CD2-3250-4D6D-AFBC-5A991591EDF2}" presName="spaceRect" presStyleCnt="0"/>
      <dgm:spPr/>
    </dgm:pt>
    <dgm:pt modelId="{CDBA3798-E789-420D-A565-6DD3E95288E1}" type="pres">
      <dgm:prSet presAssocID="{66F01CD2-3250-4D6D-AFBC-5A991591ED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456B05-5B48-4BC5-B7B6-EE43269F15F0}" type="presOf" srcId="{67CD1924-80FA-4EB9-B7F9-9D1D400F336C}" destId="{CDDD34C1-ABF1-4162-A008-659FFEDD3601}" srcOrd="0" destOrd="0" presId="urn:microsoft.com/office/officeart/2018/2/layout/IconLabelList"/>
    <dgm:cxn modelId="{7DDDB707-5ED9-4C9E-98EE-5E947A5BB051}" type="presOf" srcId="{D28D67D4-24C2-4427-9DA9-A3AEEE40571A}" destId="{162C9E6E-515B-4A36-8325-7872E91B5556}" srcOrd="0" destOrd="0" presId="urn:microsoft.com/office/officeart/2018/2/layout/IconLabelList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6D013FB0-85DC-4951-B4F6-28EBD0DD840C}" type="presOf" srcId="{A0F18693-488B-44B9-8BC4-ED3FF2FF9253}" destId="{9649DF83-AA3B-437B-88A1-427A116769DC}" srcOrd="0" destOrd="0" presId="urn:microsoft.com/office/officeart/2018/2/layout/IconLabelList"/>
    <dgm:cxn modelId="{DF4848B1-0FEF-45C7-9588-13D5183902A9}" srcId="{67CD1924-80FA-4EB9-B7F9-9D1D400F336C}" destId="{A0F18693-488B-44B9-8BC4-ED3FF2FF9253}" srcOrd="1" destOrd="0" parTransId="{B19D13CC-B880-4AFA-9486-1A9E75969D2F}" sibTransId="{28EFC35E-A273-4EBA-8BEA-3288AA991163}"/>
    <dgm:cxn modelId="{7AB7C3DA-AE33-4BBE-9F37-CA61CAFA1495}" type="presOf" srcId="{66F01CD2-3250-4D6D-AFBC-5A991591EDF2}" destId="{CDBA3798-E789-420D-A565-6DD3E95288E1}" srcOrd="0" destOrd="0" presId="urn:microsoft.com/office/officeart/2018/2/layout/IconLabelList"/>
    <dgm:cxn modelId="{CA7FAE4B-6E6C-40B8-999C-BCC894D6595C}" type="presParOf" srcId="{CDDD34C1-ABF1-4162-A008-659FFEDD3601}" destId="{49EDEA6D-EDD6-4A18-AC51-5D68DCD23935}" srcOrd="0" destOrd="0" presId="urn:microsoft.com/office/officeart/2018/2/layout/IconLabelList"/>
    <dgm:cxn modelId="{2E87E03D-CA00-4422-9012-C22387330A1B}" type="presParOf" srcId="{49EDEA6D-EDD6-4A18-AC51-5D68DCD23935}" destId="{DD66EB24-C564-44F8-90E6-494704FBF32A}" srcOrd="0" destOrd="0" presId="urn:microsoft.com/office/officeart/2018/2/layout/IconLabelList"/>
    <dgm:cxn modelId="{0A780978-EA59-49EF-8532-369038FD31B7}" type="presParOf" srcId="{49EDEA6D-EDD6-4A18-AC51-5D68DCD23935}" destId="{5B9FD7F8-CCE1-4CD4-8A9C-308961B83585}" srcOrd="1" destOrd="0" presId="urn:microsoft.com/office/officeart/2018/2/layout/IconLabelList"/>
    <dgm:cxn modelId="{2273E754-85A3-4E99-A53E-11B25650A50B}" type="presParOf" srcId="{49EDEA6D-EDD6-4A18-AC51-5D68DCD23935}" destId="{162C9E6E-515B-4A36-8325-7872E91B5556}" srcOrd="2" destOrd="0" presId="urn:microsoft.com/office/officeart/2018/2/layout/IconLabelList"/>
    <dgm:cxn modelId="{940F4D88-9EA6-4C45-BC26-B75E220FE48B}" type="presParOf" srcId="{CDDD34C1-ABF1-4162-A008-659FFEDD3601}" destId="{D0DAF1A2-A3E2-4FB8-94AA-51212B2E7EDC}" srcOrd="1" destOrd="0" presId="urn:microsoft.com/office/officeart/2018/2/layout/IconLabelList"/>
    <dgm:cxn modelId="{48E0F64E-868D-459C-A3EC-195A1C7F8E8A}" type="presParOf" srcId="{CDDD34C1-ABF1-4162-A008-659FFEDD3601}" destId="{22AC0651-6CF0-4E3B-9475-A73DD048990B}" srcOrd="2" destOrd="0" presId="urn:microsoft.com/office/officeart/2018/2/layout/IconLabelList"/>
    <dgm:cxn modelId="{B3F69506-A0E5-4C14-8900-0964DF73B752}" type="presParOf" srcId="{22AC0651-6CF0-4E3B-9475-A73DD048990B}" destId="{D215AA6D-821F-40C9-B5A9-1BAC4F001C99}" srcOrd="0" destOrd="0" presId="urn:microsoft.com/office/officeart/2018/2/layout/IconLabelList"/>
    <dgm:cxn modelId="{BAE2CE33-070E-46B0-ABD2-18D44C4C0B7B}" type="presParOf" srcId="{22AC0651-6CF0-4E3B-9475-A73DD048990B}" destId="{F93E372B-C292-4FFD-8177-C90A84868583}" srcOrd="1" destOrd="0" presId="urn:microsoft.com/office/officeart/2018/2/layout/IconLabelList"/>
    <dgm:cxn modelId="{F49B1708-9C11-402F-B5DC-8D7AABE6E1FF}" type="presParOf" srcId="{22AC0651-6CF0-4E3B-9475-A73DD048990B}" destId="{9649DF83-AA3B-437B-88A1-427A116769DC}" srcOrd="2" destOrd="0" presId="urn:microsoft.com/office/officeart/2018/2/layout/IconLabelList"/>
    <dgm:cxn modelId="{A0BB3CE0-B08A-4458-B4E3-CD526A640527}" type="presParOf" srcId="{CDDD34C1-ABF1-4162-A008-659FFEDD3601}" destId="{837A9F10-34E0-499E-A5CF-6CEA0E57D629}" srcOrd="3" destOrd="0" presId="urn:microsoft.com/office/officeart/2018/2/layout/IconLabelList"/>
    <dgm:cxn modelId="{75E92857-79BF-43EF-8270-EDE8B7B3940D}" type="presParOf" srcId="{CDDD34C1-ABF1-4162-A008-659FFEDD3601}" destId="{391E5E08-0ACE-4001-968C-8A463B239E82}" srcOrd="4" destOrd="0" presId="urn:microsoft.com/office/officeart/2018/2/layout/IconLabelList"/>
    <dgm:cxn modelId="{91C2BE77-0319-4BE4-9D54-1EB0E8C1BF9B}" type="presParOf" srcId="{391E5E08-0ACE-4001-968C-8A463B239E82}" destId="{172441F6-7D45-4A73-9638-C51462FDB835}" srcOrd="0" destOrd="0" presId="urn:microsoft.com/office/officeart/2018/2/layout/IconLabelList"/>
    <dgm:cxn modelId="{98DFDCA8-08A3-4406-B530-BFF7B6C03EA2}" type="presParOf" srcId="{391E5E08-0ACE-4001-968C-8A463B239E82}" destId="{E8BE1B35-B423-459E-9762-A209F179DC75}" srcOrd="1" destOrd="0" presId="urn:microsoft.com/office/officeart/2018/2/layout/IconLabelList"/>
    <dgm:cxn modelId="{8EE7B0BE-A059-4179-842B-2ED3D7FEDE6C}" type="presParOf" srcId="{391E5E08-0ACE-4001-968C-8A463B239E82}" destId="{CDBA3798-E789-420D-A565-6DD3E95288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352577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6947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Cadre</a:t>
          </a:r>
          <a:endParaRPr lang="en-US" sz="1100" kern="1200"/>
        </a:p>
      </dsp:txBody>
      <dsp:txXfrm>
        <a:off x="6947" y="1825364"/>
        <a:ext cx="1256835" cy="502734"/>
      </dsp:txXfrm>
    </dsp:sp>
    <dsp:sp modelId="{40F25441-0AE9-44D7-86F0-C67220DB0F64}">
      <dsp:nvSpPr>
        <dsp:cNvPr id="0" name=""/>
        <dsp:cNvSpPr/>
      </dsp:nvSpPr>
      <dsp:spPr>
        <a:xfrm>
          <a:off x="1829359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2B1F8-EB29-4D93-832D-0784A81EB152}">
      <dsp:nvSpPr>
        <dsp:cNvPr id="0" name=""/>
        <dsp:cNvSpPr/>
      </dsp:nvSpPr>
      <dsp:spPr>
        <a:xfrm>
          <a:off x="1483730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Présentation du jeu de données</a:t>
          </a:r>
          <a:endParaRPr lang="en-US" sz="1100" kern="1200"/>
        </a:p>
      </dsp:txBody>
      <dsp:txXfrm>
        <a:off x="1483730" y="1825364"/>
        <a:ext cx="1256835" cy="502734"/>
      </dsp:txXfrm>
    </dsp:sp>
    <dsp:sp modelId="{4AD8AF45-27AE-43C7-8DF7-362A009A5409}">
      <dsp:nvSpPr>
        <dsp:cNvPr id="0" name=""/>
        <dsp:cNvSpPr/>
      </dsp:nvSpPr>
      <dsp:spPr>
        <a:xfrm>
          <a:off x="3306142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71227-488B-4414-BDE5-BDDBB2FEFC45}">
      <dsp:nvSpPr>
        <dsp:cNvPr id="0" name=""/>
        <dsp:cNvSpPr/>
      </dsp:nvSpPr>
      <dsp:spPr>
        <a:xfrm>
          <a:off x="2960512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Présentation de l’idée d’application</a:t>
          </a:r>
          <a:endParaRPr lang="en-US" sz="1100" kern="1200"/>
        </a:p>
      </dsp:txBody>
      <dsp:txXfrm>
        <a:off x="2960512" y="1825364"/>
        <a:ext cx="1256835" cy="502734"/>
      </dsp:txXfrm>
    </dsp:sp>
    <dsp:sp modelId="{72B11CC4-2198-4B48-BB84-AAD2C7A0C745}">
      <dsp:nvSpPr>
        <dsp:cNvPr id="0" name=""/>
        <dsp:cNvSpPr/>
      </dsp:nvSpPr>
      <dsp:spPr>
        <a:xfrm>
          <a:off x="4782924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437294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Ciblage et Nettoyage des données</a:t>
          </a:r>
          <a:endParaRPr lang="en-US" sz="1100" kern="1200"/>
        </a:p>
      </dsp:txBody>
      <dsp:txXfrm>
        <a:off x="4437294" y="1825364"/>
        <a:ext cx="1256835" cy="502734"/>
      </dsp:txXfrm>
    </dsp:sp>
    <dsp:sp modelId="{5B514E21-696B-4537-BDD2-E9073790D1DA}">
      <dsp:nvSpPr>
        <dsp:cNvPr id="0" name=""/>
        <dsp:cNvSpPr/>
      </dsp:nvSpPr>
      <dsp:spPr>
        <a:xfrm>
          <a:off x="6259706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26D7E-4DB7-40B3-8AB8-753AB462AF6D}">
      <dsp:nvSpPr>
        <dsp:cNvPr id="0" name=""/>
        <dsp:cNvSpPr/>
      </dsp:nvSpPr>
      <dsp:spPr>
        <a:xfrm>
          <a:off x="5914076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Analyse des données</a:t>
          </a:r>
          <a:endParaRPr lang="en-US" sz="1100" kern="1200" dirty="0"/>
        </a:p>
      </dsp:txBody>
      <dsp:txXfrm>
        <a:off x="5914076" y="1825364"/>
        <a:ext cx="1256835" cy="502734"/>
      </dsp:txXfrm>
    </dsp:sp>
    <dsp:sp modelId="{C7BA6CE6-7D9B-49E8-AA88-E86484281ECC}">
      <dsp:nvSpPr>
        <dsp:cNvPr id="0" name=""/>
        <dsp:cNvSpPr/>
      </dsp:nvSpPr>
      <dsp:spPr>
        <a:xfrm>
          <a:off x="7736488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7390858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noProof="0" dirty="0"/>
            <a:t>Implémentation POC</a:t>
          </a:r>
        </a:p>
      </dsp:txBody>
      <dsp:txXfrm>
        <a:off x="7390858" y="1825364"/>
        <a:ext cx="1256835" cy="502734"/>
      </dsp:txXfrm>
    </dsp:sp>
    <dsp:sp modelId="{59814F26-C5C1-4EBA-B830-BBCE9247771F}">
      <dsp:nvSpPr>
        <dsp:cNvPr id="0" name=""/>
        <dsp:cNvSpPr/>
      </dsp:nvSpPr>
      <dsp:spPr>
        <a:xfrm>
          <a:off x="9213271" y="1056700"/>
          <a:ext cx="565576" cy="56557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867641" y="1825364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Questions - Réponses</a:t>
          </a:r>
          <a:endParaRPr lang="en-US" sz="1100" kern="1200"/>
        </a:p>
      </dsp:txBody>
      <dsp:txXfrm>
        <a:off x="8867641" y="1825364"/>
        <a:ext cx="1256835" cy="50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6EB24-C564-44F8-90E6-494704FBF32A}">
      <dsp:nvSpPr>
        <dsp:cNvPr id="0" name=""/>
        <dsp:cNvSpPr/>
      </dsp:nvSpPr>
      <dsp:spPr>
        <a:xfrm>
          <a:off x="1087713" y="516665"/>
          <a:ext cx="1278642" cy="127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C9E6E-515B-4A36-8325-7872E91B5556}">
      <dsp:nvSpPr>
        <dsp:cNvPr id="0" name=""/>
        <dsp:cNvSpPr/>
      </dsp:nvSpPr>
      <dsp:spPr>
        <a:xfrm>
          <a:off x="306320" y="2148133"/>
          <a:ext cx="28414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Prédiction du score </a:t>
          </a:r>
          <a:r>
            <a:rPr lang="fr-FR" sz="1700" kern="1200" dirty="0" err="1"/>
            <a:t>Nutri</a:t>
          </a:r>
          <a:r>
            <a:rPr lang="fr-FR" sz="1700" kern="1200" dirty="0"/>
            <a:t>-Score</a:t>
          </a:r>
          <a:endParaRPr lang="en-US" sz="1700" kern="1200" dirty="0"/>
        </a:p>
      </dsp:txBody>
      <dsp:txXfrm>
        <a:off x="306320" y="2148133"/>
        <a:ext cx="2841428" cy="720000"/>
      </dsp:txXfrm>
    </dsp:sp>
    <dsp:sp modelId="{D215AA6D-821F-40C9-B5A9-1BAC4F001C99}">
      <dsp:nvSpPr>
        <dsp:cNvPr id="0" name=""/>
        <dsp:cNvSpPr/>
      </dsp:nvSpPr>
      <dsp:spPr>
        <a:xfrm>
          <a:off x="4426391" y="516665"/>
          <a:ext cx="1278642" cy="127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9DF83-AA3B-437B-88A1-427A116769DC}">
      <dsp:nvSpPr>
        <dsp:cNvPr id="0" name=""/>
        <dsp:cNvSpPr/>
      </dsp:nvSpPr>
      <dsp:spPr>
        <a:xfrm>
          <a:off x="3644998" y="2148133"/>
          <a:ext cx="28414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II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Calcul de la lettre </a:t>
          </a:r>
          <a:r>
            <a:rPr lang="fr-FR" sz="1700" kern="1200" dirty="0" err="1"/>
            <a:t>Nutri</a:t>
          </a:r>
          <a:r>
            <a:rPr lang="fr-FR" sz="1700" kern="1200" dirty="0"/>
            <a:t>-Score</a:t>
          </a:r>
          <a:endParaRPr lang="en-US" sz="1700" kern="1200" dirty="0"/>
        </a:p>
      </dsp:txBody>
      <dsp:txXfrm>
        <a:off x="3644998" y="2148133"/>
        <a:ext cx="2841428" cy="720000"/>
      </dsp:txXfrm>
    </dsp:sp>
    <dsp:sp modelId="{172441F6-7D45-4A73-9638-C51462FDB835}">
      <dsp:nvSpPr>
        <dsp:cNvPr id="0" name=""/>
        <dsp:cNvSpPr/>
      </dsp:nvSpPr>
      <dsp:spPr>
        <a:xfrm>
          <a:off x="7765069" y="516665"/>
          <a:ext cx="1278642" cy="127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A3798-E789-420D-A565-6DD3E95288E1}">
      <dsp:nvSpPr>
        <dsp:cNvPr id="0" name=""/>
        <dsp:cNvSpPr/>
      </dsp:nvSpPr>
      <dsp:spPr>
        <a:xfrm>
          <a:off x="6983676" y="2148133"/>
          <a:ext cx="284142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III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 </a:t>
          </a:r>
          <a:r>
            <a:rPr lang="en-US" sz="1700" kern="1200" dirty="0" err="1"/>
            <a:t>cas</a:t>
          </a:r>
          <a:r>
            <a:rPr lang="en-US" sz="1700" kern="1200" dirty="0"/>
            <a:t> des </a:t>
          </a:r>
          <a:r>
            <a:rPr lang="en-US" sz="1700" kern="1200" dirty="0" err="1"/>
            <a:t>boissons</a:t>
          </a:r>
          <a:r>
            <a:rPr lang="en-US" sz="1700" kern="1200" dirty="0"/>
            <a:t> </a:t>
          </a:r>
          <a:r>
            <a:rPr lang="en-US" sz="1700" kern="1200" dirty="0" err="1"/>
            <a:t>alcoolisées</a:t>
          </a:r>
          <a:endParaRPr lang="en-US" sz="1700" kern="1200" dirty="0"/>
        </a:p>
      </dsp:txBody>
      <dsp:txXfrm>
        <a:off x="6983676" y="2148133"/>
        <a:ext cx="284142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30/06/2020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96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.Apple Color Emoji UI"/>
              <a:buChar char="🟢"/>
            </a:pPr>
            <a:r>
              <a:rPr lang="en-US" b="1" dirty="0"/>
              <a:t>Influence </a:t>
            </a:r>
            <a:r>
              <a:rPr lang="en-US" b="1" dirty="0" err="1"/>
              <a:t>méliorative</a:t>
            </a:r>
            <a:r>
              <a:rPr lang="en-US" b="1" dirty="0"/>
              <a:t> de la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protéines</a:t>
            </a:r>
            <a:r>
              <a:rPr lang="en-US" b="1" dirty="0"/>
              <a:t> sur le score Nutri-Score.</a:t>
            </a:r>
          </a:p>
          <a:p>
            <a:endParaRPr lang="en-US" dirty="0"/>
          </a:p>
          <a:p>
            <a:pPr marL="285750" indent="-285750">
              <a:buFont typeface=".Apple Color Emoji UI"/>
              <a:buChar char="⚠️"/>
            </a:pPr>
            <a:r>
              <a:rPr lang="en-US" b="1" dirty="0"/>
              <a:t>Ne </a:t>
            </a:r>
            <a:r>
              <a:rPr lang="en-US" b="1" dirty="0" err="1"/>
              <a:t>semble</a:t>
            </a:r>
            <a:r>
              <a:rPr lang="en-US" b="1" dirty="0"/>
              <a:t> pas </a:t>
            </a:r>
            <a:r>
              <a:rPr lang="en-US" b="1" dirty="0" err="1"/>
              <a:t>compenser</a:t>
            </a:r>
            <a:r>
              <a:rPr lang="en-US" b="1" dirty="0"/>
              <a:t> </a:t>
            </a:r>
            <a:r>
              <a:rPr lang="en-US" b="1" dirty="0" err="1"/>
              <a:t>l'impact</a:t>
            </a:r>
            <a:r>
              <a:rPr lang="en-US" b="1" dirty="0"/>
              <a:t> </a:t>
            </a:r>
            <a:r>
              <a:rPr lang="en-US" b="1" dirty="0" err="1"/>
              <a:t>négatif</a:t>
            </a:r>
            <a:r>
              <a:rPr lang="en-US" b="1" dirty="0"/>
              <a:t> </a:t>
            </a:r>
            <a:r>
              <a:rPr lang="en-US" b="1" dirty="0" err="1"/>
              <a:t>d’une</a:t>
            </a:r>
            <a:r>
              <a:rPr lang="en-US" b="1" dirty="0"/>
              <a:t> </a:t>
            </a:r>
            <a:r>
              <a:rPr lang="en-US" b="1" dirty="0" err="1"/>
              <a:t>importante</a:t>
            </a:r>
            <a:r>
              <a:rPr lang="en-US" b="1" dirty="0"/>
              <a:t>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sucres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graisses</a:t>
            </a:r>
            <a:r>
              <a:rPr lang="en-US" b="1" dirty="0"/>
              <a:t> </a:t>
            </a:r>
            <a:r>
              <a:rPr lang="en-US" b="1" dirty="0" err="1"/>
              <a:t>saturées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40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.Apple Color Emoji UI"/>
              <a:buChar char="🟢"/>
            </a:pPr>
            <a:r>
              <a:rPr lang="fr-FR" sz="1200" b="1" dirty="0"/>
              <a:t>Poisson et Fruits de mer : riches en protéines, pauvres en sucres et graisses saturées = bons scores.</a:t>
            </a:r>
            <a:r>
              <a:rPr lang="fr-FR" sz="1200" dirty="0"/>
              <a:t> </a:t>
            </a:r>
          </a:p>
          <a:p>
            <a:pPr marL="285750" indent="-285750">
              <a:buFont typeface=".Apple Color Emoji UI"/>
              <a:buChar char="🔴"/>
            </a:pPr>
            <a:r>
              <a:rPr lang="fr-FR" sz="1200" b="1" dirty="0"/>
              <a:t>Viande transformée : riche en protéines et graisses saturées = mauvais scores</a:t>
            </a:r>
          </a:p>
          <a:p>
            <a:r>
              <a:rPr lang="fr-FR" sz="1200" b="1" dirty="0"/>
              <a:t>🔴 🔴 "Biscuits and cakes", pauvre en protéines  et riches en sucres = très mauvais scores</a:t>
            </a:r>
            <a:endParaRPr lang="fr-FR" sz="1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8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La </a:t>
            </a:r>
            <a:r>
              <a:rPr lang="en-US" sz="1200" b="1" dirty="0" err="1"/>
              <a:t>majorité</a:t>
            </a:r>
            <a:r>
              <a:rPr lang="en-US" sz="1200" b="1" dirty="0"/>
              <a:t> des </a:t>
            </a:r>
            <a:r>
              <a:rPr lang="en-US" sz="1200" b="1" dirty="0" err="1"/>
              <a:t>produits</a:t>
            </a:r>
            <a:r>
              <a:rPr lang="en-US" sz="1200" b="1" dirty="0"/>
              <a:t> </a:t>
            </a:r>
            <a:r>
              <a:rPr lang="en-US" sz="1200" b="1" dirty="0" err="1"/>
              <a:t>ultratransformés</a:t>
            </a:r>
            <a:r>
              <a:rPr lang="en-US" sz="1200" b="1" dirty="0"/>
              <a:t> </a:t>
            </a:r>
            <a:r>
              <a:rPr lang="en-US" sz="1200" b="1" dirty="0" err="1"/>
              <a:t>contient</a:t>
            </a:r>
            <a:r>
              <a:rPr lang="en-US" sz="1200" b="1" dirty="0"/>
              <a:t> bien plus de </a:t>
            </a:r>
            <a:r>
              <a:rPr lang="en-US" sz="1200" b="1" dirty="0" err="1"/>
              <a:t>graisses</a:t>
            </a:r>
            <a:r>
              <a:rPr lang="en-US" sz="1200" b="1" dirty="0"/>
              <a:t> </a:t>
            </a:r>
            <a:r>
              <a:rPr lang="en-US" sz="1200" b="1" dirty="0" err="1"/>
              <a:t>saturée</a:t>
            </a:r>
            <a:r>
              <a:rPr lang="en-US" sz="1200" b="1" dirty="0"/>
              <a:t> que les </a:t>
            </a:r>
            <a:r>
              <a:rPr lang="en-US" sz="1200" b="1" dirty="0" err="1"/>
              <a:t>produits</a:t>
            </a:r>
            <a:r>
              <a:rPr lang="en-US" sz="1200" b="1" dirty="0"/>
              <a:t> </a:t>
            </a:r>
            <a:r>
              <a:rPr lang="en-US" sz="1200" b="1" dirty="0" err="1"/>
              <a:t>bruts</a:t>
            </a:r>
            <a:r>
              <a:rPr lang="en-US" sz="1200" b="1" dirty="0"/>
              <a:t>.</a:t>
            </a:r>
          </a:p>
          <a:p>
            <a:endParaRPr lang="en-US" sz="1200" b="1" dirty="0"/>
          </a:p>
          <a:p>
            <a:pPr marL="285750" indent="-285750">
              <a:buFont typeface=".Apple Color Emoji UI"/>
              <a:buChar char="🔴"/>
            </a:pPr>
            <a:r>
              <a:rPr lang="en-US" sz="1200" b="1" dirty="0" err="1"/>
              <a:t>Ceci</a:t>
            </a:r>
            <a:r>
              <a:rPr lang="en-US" sz="1200" b="1" dirty="0"/>
              <a:t> </a:t>
            </a:r>
            <a:r>
              <a:rPr lang="en-US" sz="1200" b="1" dirty="0" err="1"/>
              <a:t>pourrait</a:t>
            </a:r>
            <a:r>
              <a:rPr lang="en-US" sz="1200" b="1" dirty="0"/>
              <a:t> </a:t>
            </a:r>
            <a:r>
              <a:rPr lang="en-US" sz="1200" b="1" dirty="0" err="1"/>
              <a:t>expliquer</a:t>
            </a:r>
            <a:r>
              <a:rPr lang="en-US" sz="1200" b="1" dirty="0"/>
              <a:t> </a:t>
            </a:r>
            <a:r>
              <a:rPr lang="en-US" sz="1200" b="1" dirty="0" err="1"/>
              <a:t>pourquoi</a:t>
            </a:r>
            <a:r>
              <a:rPr lang="en-US" sz="1200" b="1" dirty="0"/>
              <a:t> </a:t>
            </a:r>
            <a:r>
              <a:rPr lang="en-US" sz="1200" b="1" dirty="0" err="1"/>
              <a:t>certains</a:t>
            </a:r>
            <a:r>
              <a:rPr lang="en-US" sz="1200" b="1" dirty="0"/>
              <a:t> </a:t>
            </a:r>
            <a:r>
              <a:rPr lang="en-US" sz="1200" b="1" dirty="0" err="1"/>
              <a:t>produits</a:t>
            </a:r>
            <a:r>
              <a:rPr lang="en-US" sz="1200" b="1" dirty="0"/>
              <a:t> </a:t>
            </a:r>
            <a:r>
              <a:rPr lang="en-US" sz="1200" b="1" dirty="0" err="1"/>
              <a:t>ultratransformés</a:t>
            </a:r>
            <a:r>
              <a:rPr lang="en-US" sz="1200" b="1" dirty="0"/>
              <a:t>, </a:t>
            </a:r>
            <a:r>
              <a:rPr lang="en-US" sz="1200" b="1" dirty="0" err="1"/>
              <a:t>à</a:t>
            </a:r>
            <a:r>
              <a:rPr lang="en-US" sz="1200" b="1" dirty="0"/>
              <a:t> </a:t>
            </a:r>
            <a:r>
              <a:rPr lang="en-US" sz="1200" b="1" dirty="0" err="1"/>
              <a:t>tendance</a:t>
            </a:r>
            <a:r>
              <a:rPr lang="en-US" sz="1200" b="1" dirty="0"/>
              <a:t> </a:t>
            </a:r>
            <a:r>
              <a:rPr lang="en-US" sz="1200" b="1" dirty="0" err="1"/>
              <a:t>égale</a:t>
            </a:r>
            <a:r>
              <a:rPr lang="en-US" sz="1200" b="1" dirty="0"/>
              <a:t> </a:t>
            </a:r>
            <a:r>
              <a:rPr lang="en-US" sz="1200" b="1" dirty="0" err="1"/>
              <a:t>en</a:t>
            </a:r>
            <a:r>
              <a:rPr lang="en-US" sz="1200" b="1" dirty="0"/>
              <a:t> </a:t>
            </a:r>
            <a:r>
              <a:rPr lang="en-US" sz="1200" b="1" dirty="0" err="1"/>
              <a:t>sucre</a:t>
            </a:r>
            <a:r>
              <a:rPr lang="en-US" sz="1200" b="1" dirty="0"/>
              <a:t>, </a:t>
            </a:r>
            <a:r>
              <a:rPr lang="en-US" sz="1200" b="1" dirty="0" err="1"/>
              <a:t>avaient</a:t>
            </a:r>
            <a:r>
              <a:rPr lang="en-US" sz="1200" b="1" dirty="0"/>
              <a:t> des scores Nutri-Score bien </a:t>
            </a:r>
            <a:r>
              <a:rPr lang="en-US" sz="1200" b="1" dirty="0" err="1"/>
              <a:t>pires</a:t>
            </a:r>
            <a:r>
              <a:rPr lang="en-US" sz="1200" b="1" dirty="0"/>
              <a:t> que </a:t>
            </a:r>
            <a:r>
              <a:rPr lang="en-US" sz="1200" b="1" dirty="0" err="1"/>
              <a:t>ceux</a:t>
            </a:r>
            <a:r>
              <a:rPr lang="en-US" sz="1200" b="1" dirty="0"/>
              <a:t> des </a:t>
            </a:r>
            <a:r>
              <a:rPr lang="en-US" sz="1200" b="1" dirty="0" err="1"/>
              <a:t>produits</a:t>
            </a:r>
            <a:r>
              <a:rPr lang="en-US" sz="1200" b="1" dirty="0"/>
              <a:t> </a:t>
            </a:r>
            <a:r>
              <a:rPr lang="en-US" sz="1200" b="1" dirty="0" err="1"/>
              <a:t>bruts</a:t>
            </a:r>
            <a:r>
              <a:rPr lang="en-US" sz="1200" b="1" dirty="0"/>
              <a:t>.</a:t>
            </a:r>
            <a:endParaRPr lang="en-US" sz="120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5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5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51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7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arlygomez?utm_source=unsplash&amp;utm_medium=referral&amp;utm_content=creditCopyText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s/photos/purple-cocktail%3f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Santé PUBLIQUE France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 fontScale="92500"/>
          </a:bodyPr>
          <a:lstStyle/>
          <a:p>
            <a:pPr algn="l"/>
            <a:r>
              <a:rPr lang="fr-FR" sz="4000" dirty="0"/>
              <a:t>étude DE FAISABILITÉ D’un concept d’application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L’IDÉE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⚠️"/>
            </a:pPr>
            <a:r>
              <a:rPr lang="fr-FR" dirty="0"/>
              <a:t>L’apposition du </a:t>
            </a:r>
            <a:r>
              <a:rPr lang="fr-FR" dirty="0" err="1"/>
              <a:t>Nutri</a:t>
            </a:r>
            <a:r>
              <a:rPr lang="fr-FR" dirty="0"/>
              <a:t>-Score sur les produits est facultative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De nombreux entreprises et distributeurs choisissent de ne pas l’afficher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✅"/>
            </a:pPr>
            <a:r>
              <a:rPr lang="fr-FR" dirty="0"/>
              <a:t>… mais les valeurs nutritionnelles sont obligatoires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✅"/>
            </a:pPr>
            <a:endParaRPr lang="fr-FR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.Apple Color Emoji UI"/>
              <a:buChar char="💡"/>
            </a:pPr>
            <a:r>
              <a:rPr lang="fr-FR" b="1" dirty="0"/>
              <a:t>Proposer une application qui prédise le </a:t>
            </a:r>
            <a:r>
              <a:rPr lang="fr-FR" b="1" dirty="0" err="1"/>
              <a:t>Nutri</a:t>
            </a:r>
            <a:r>
              <a:rPr lang="fr-FR" b="1" dirty="0"/>
              <a:t>-Score à partir des données nutritionnelles des aliments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DES DONNÉES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94EA6CF3-13C6-DC41-B996-2D67C826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8" name="Picture 7" descr="Food on a wooden cutting board&#10;&#10;Description automatically generated">
            <a:extLst>
              <a:ext uri="{FF2B5EF4-FFF2-40B4-BE49-F238E27FC236}">
                <a16:creationId xmlns:a16="http://schemas.microsoft.com/office/drawing/2014/main" id="{9076DE71-C780-7140-8052-78D54F91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488" y="-1786"/>
            <a:ext cx="6858000" cy="6858000"/>
          </a:xfrm>
          <a:prstGeom prst="rect">
            <a:avLst/>
          </a:prstGeom>
        </p:spPr>
      </p:pic>
      <p:pic>
        <p:nvPicPr>
          <p:cNvPr id="6" name="Content Placeholder 5" descr="A view of a city&#10;&#10;Description automatically generated">
            <a:extLst>
              <a:ext uri="{FF2B5EF4-FFF2-40B4-BE49-F238E27FC236}">
                <a16:creationId xmlns:a16="http://schemas.microsoft.com/office/drawing/2014/main" id="{F17EDC47-423F-A547-BBA4-C1FDEF9EF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762" t="49356" r="4473" b="24751"/>
          <a:stretch/>
        </p:blipFill>
        <p:spPr>
          <a:xfrm>
            <a:off x="-117453" y="3015465"/>
            <a:ext cx="6858000" cy="1406236"/>
          </a:xfrm>
        </p:spPr>
      </p:pic>
    </p:spTree>
    <p:extLst>
      <p:ext uri="{BB962C8B-B14F-4D97-AF65-F5344CB8AC3E}">
        <p14:creationId xmlns:p14="http://schemas.microsoft.com/office/powerpoint/2010/main" val="137628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CIBLAGE ET NETTOYAGE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7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CIBLAGE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L’appel à projet émane de Santé Public France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Restriction aux données des aliments vendus en France 🇫🇷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Réduction du nombre de colonnes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Suppression des colonnes non pertinentes à l’analyse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Suppression des colonnes peu renseignées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Le Nutri-Score ne s’applique pas aux boissons alcoolisées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Suppression des lignes ayant trait aux produits alcoolisés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2" name="Content Placeholder 11" descr="A close up of a red building&#10;&#10;Description automatically generated">
            <a:extLst>
              <a:ext uri="{FF2B5EF4-FFF2-40B4-BE49-F238E27FC236}">
                <a16:creationId xmlns:a16="http://schemas.microsoft.com/office/drawing/2014/main" id="{D244FC27-F846-0F48-82FC-4A0DE9E03C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12474" b="10974"/>
          <a:stretch/>
        </p:blipFill>
        <p:spPr>
          <a:xfrm>
            <a:off x="-22031" y="-1"/>
            <a:ext cx="6717277" cy="6856213"/>
          </a:xfrm>
        </p:spPr>
      </p:pic>
    </p:spTree>
    <p:extLst>
      <p:ext uri="{BB962C8B-B14F-4D97-AF65-F5344CB8AC3E}">
        <p14:creationId xmlns:p14="http://schemas.microsoft.com/office/powerpoint/2010/main" val="208960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3704751"/>
            <a:ext cx="3963275" cy="148933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/>
              <a:t>Colonne « countries-tags » contenant les pays où le produit est vendu.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Restriction aux lignes contenant la valeur « </a:t>
            </a:r>
            <a:r>
              <a:rPr lang="fr-FR" dirty="0" err="1"/>
              <a:t>france</a:t>
            </a:r>
            <a:r>
              <a:rPr lang="fr-FR" dirty="0"/>
              <a:t> »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98609" y="772044"/>
            <a:ext cx="4619318" cy="25621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ciblage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restriction aux produits vendus en France</a:t>
            </a:r>
            <a:endParaRPr lang="fr-FR" dirty="0"/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E07BBD46-D3AD-FC42-B832-13BE5C21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597619"/>
              </p:ext>
            </p:extLst>
          </p:nvPr>
        </p:nvGraphicFramePr>
        <p:xfrm>
          <a:off x="374073" y="1684391"/>
          <a:ext cx="6373255" cy="34958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4173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04413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14887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</a:tblGrid>
              <a:tr h="888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COUNTRIES_TAGS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  <a:r>
                        <a:rPr lang="en-US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B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C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521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en:</a:t>
                      </a:r>
                      <a:r>
                        <a:rPr lang="en-US" sz="1400" b="1" dirty="0" err="1">
                          <a:solidFill>
                            <a:srgbClr val="FFFF00"/>
                          </a:solidFill>
                          <a:effectLst/>
                        </a:rPr>
                        <a:t>france</a:t>
                      </a:r>
                      <a:endParaRPr lang="en-US" sz="1400" b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21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en:spain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21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/>
                        <a:t>en:</a:t>
                      </a:r>
                      <a:r>
                        <a:rPr lang="en-US" sz="1400" b="1" dirty="0" err="1">
                          <a:solidFill>
                            <a:srgbClr val="FFFF00"/>
                          </a:solidFill>
                        </a:rPr>
                        <a:t>france</a:t>
                      </a:r>
                      <a:r>
                        <a:rPr lang="en-US" sz="1400" b="1" dirty="0" err="1"/>
                        <a:t>,en:united-states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521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/>
                        <a:t>en:united-kingdom,en:united-states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37230"/>
                  </a:ext>
                </a:extLst>
              </a:tr>
              <a:tr h="521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/>
                        <a:t>en:austria,en:</a:t>
                      </a:r>
                      <a:r>
                        <a:rPr lang="en-US" sz="1400" b="1" dirty="0" err="1">
                          <a:solidFill>
                            <a:srgbClr val="FFFF00"/>
                          </a:solidFill>
                        </a:rPr>
                        <a:t>france</a:t>
                      </a:r>
                      <a:r>
                        <a:rPr lang="en-US" sz="1400" b="1" dirty="0" err="1"/>
                        <a:t>,en:spain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4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840183"/>
            <a:ext cx="4306991" cy="348861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600" dirty="0"/>
              <a:t>Suppression de 12 colonnes ayant trait à la gestion de la fiche produit </a:t>
            </a:r>
            <a:r>
              <a:rPr lang="fr-FR" sz="1200" i="1" dirty="0"/>
              <a:t>(date de création, créateur, date de modification, </a:t>
            </a:r>
            <a:r>
              <a:rPr lang="fr-FR" sz="1200" i="1" dirty="0" err="1"/>
              <a:t>urls</a:t>
            </a:r>
            <a:r>
              <a:rPr lang="fr-FR" sz="1200" i="1" dirty="0"/>
              <a:t> d’accès aux images produit…)</a:t>
            </a:r>
          </a:p>
          <a:p>
            <a:pPr>
              <a:buFont typeface="Wingdings" pitchFamily="2" charset="2"/>
              <a:buChar char="§"/>
            </a:pPr>
            <a:r>
              <a:rPr lang="fr-FR" sz="1600" dirty="0"/>
              <a:t>Suppression de 10 colonnes non pertinentes pour l’analyse </a:t>
            </a:r>
            <a:r>
              <a:rPr lang="fr-FR" sz="1200" i="1" dirty="0"/>
              <a:t>(quantité, packaging, ingrédients, marques…)</a:t>
            </a:r>
          </a:p>
          <a:p>
            <a:pPr>
              <a:buFont typeface="Wingdings" pitchFamily="2" charset="2"/>
              <a:buChar char="§"/>
            </a:pPr>
            <a:r>
              <a:rPr lang="fr-FR" sz="1600" dirty="0"/>
              <a:t>Restriction aux colonnes dont le taux de manquants se situe dans le premier quartile de la distribution</a:t>
            </a:r>
          </a:p>
          <a:p>
            <a:pPr>
              <a:buFont typeface="Wingdings" pitchFamily="2" charset="2"/>
              <a:buChar char="Ø"/>
            </a:pPr>
            <a:r>
              <a:rPr lang="fr-FR" sz="1600" i="1" dirty="0"/>
              <a:t>Les colonnes restantes contiennent les </a:t>
            </a:r>
            <a:r>
              <a:rPr lang="fr-FR" sz="1600" b="1" i="1" dirty="0"/>
              <a:t>informations nutritionnelles, le nutriscore et les groupes PNNS et NOVA</a:t>
            </a:r>
            <a:endParaRPr lang="fr-FR" sz="2000" b="1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98609" y="772045"/>
            <a:ext cx="4619318" cy="20681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ciblage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RÉDUCTION DU NOMBRE DE COLONNES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3D654-ACC1-CB42-99B9-30C35621BDE9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E80C3-F611-5840-8824-EABBC76A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1" y="93349"/>
            <a:ext cx="6269049" cy="276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C8B64D-0230-1841-BC48-71244690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54" r="92038"/>
          <a:stretch/>
        </p:blipFill>
        <p:spPr>
          <a:xfrm>
            <a:off x="2664788" y="6295718"/>
            <a:ext cx="274902" cy="487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B0DEBC-806F-944B-9EDF-63BD93EB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93" t="-5970" r="270" b="31853"/>
          <a:stretch/>
        </p:blipFill>
        <p:spPr>
          <a:xfrm>
            <a:off x="4008564" y="6254154"/>
            <a:ext cx="499169" cy="4304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2DAF2-96F4-EC4C-A8CA-E189EE25F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85" t="52427" r="24449" b="1"/>
          <a:stretch/>
        </p:blipFill>
        <p:spPr>
          <a:xfrm>
            <a:off x="2507683" y="6551139"/>
            <a:ext cx="2147452" cy="2921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59E196-7B5B-2149-86E5-62579A5D94AA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CF8CB-EFD5-2C49-86B5-9958C61D5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2"/>
          <a:stretch/>
        </p:blipFill>
        <p:spPr>
          <a:xfrm>
            <a:off x="1279367" y="306861"/>
            <a:ext cx="3572784" cy="3219833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3979A3C-47F2-F349-9DB2-5BFC075C77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87"/>
          <a:stretch/>
        </p:blipFill>
        <p:spPr>
          <a:xfrm>
            <a:off x="1500895" y="3517055"/>
            <a:ext cx="2808000" cy="2809959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9E6811-2037-AE41-8EDD-1A952B987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49" y="5764695"/>
            <a:ext cx="1746779" cy="5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840183"/>
            <a:ext cx="4306991" cy="348861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/>
              <a:t>Le Nutri-Score ne s’applique pas aux boissons alcoolisées. 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Suppression des lignes ayant trait aux produits alcoolisés </a:t>
            </a:r>
          </a:p>
          <a:p>
            <a:pPr marL="457200" lvl="1" indent="0">
              <a:buNone/>
            </a:pPr>
            <a:r>
              <a:rPr lang="fr-FR" sz="1400" b="1" i="1" dirty="0"/>
              <a:t>    (Groupe PNNS2 « </a:t>
            </a:r>
            <a:r>
              <a:rPr lang="fr-FR" sz="1400" b="1" i="1" dirty="0" err="1"/>
              <a:t>Alcoholic</a:t>
            </a:r>
            <a:r>
              <a:rPr lang="fr-FR" sz="1400" b="1" i="1" dirty="0"/>
              <a:t> </a:t>
            </a:r>
            <a:r>
              <a:rPr lang="fr-FR" sz="1400" b="1" i="1" dirty="0" err="1"/>
              <a:t>beverages</a:t>
            </a:r>
            <a:r>
              <a:rPr lang="fr-FR" sz="1400" b="1" i="1" dirty="0"/>
              <a:t> »)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98609" y="772045"/>
            <a:ext cx="4619318" cy="20681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ciblage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SUPPRESSION DES PRODUITS Alcoolisés</a:t>
            </a:r>
            <a:endParaRPr lang="fr-FR" sz="3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3D654-ACC1-CB42-99B9-30C35621BDE9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9E196-7B5B-2149-86E5-62579A5D94AA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close up of food&#10;&#10;Description automatically generated">
            <a:extLst>
              <a:ext uri="{FF2B5EF4-FFF2-40B4-BE49-F238E27FC236}">
                <a16:creationId xmlns:a16="http://schemas.microsoft.com/office/drawing/2014/main" id="{507317D2-893D-724D-BB65-F8178E435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5" t="4926" r="306" b="37656"/>
          <a:stretch/>
        </p:blipFill>
        <p:spPr>
          <a:xfrm>
            <a:off x="30670" y="0"/>
            <a:ext cx="6662133" cy="6856214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9422D6B1-E756-A244-9E63-8C9F578BC943}"/>
              </a:ext>
            </a:extLst>
          </p:cNvPr>
          <p:cNvSpPr/>
          <p:nvPr/>
        </p:nvSpPr>
        <p:spPr>
          <a:xfrm>
            <a:off x="942109" y="851161"/>
            <a:ext cx="5153891" cy="5153891"/>
          </a:xfrm>
          <a:prstGeom prst="noSmoking">
            <a:avLst>
              <a:gd name="adj" fmla="val 95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788B4F-6598-6940-8293-D000C83759F3}"/>
              </a:ext>
            </a:extLst>
          </p:cNvPr>
          <p:cNvSpPr/>
          <p:nvPr/>
        </p:nvSpPr>
        <p:spPr>
          <a:xfrm>
            <a:off x="5107113" y="6560081"/>
            <a:ext cx="146065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i="1" dirty="0"/>
              <a:t>Photo by </a:t>
            </a:r>
            <a:r>
              <a:rPr lang="en-US" sz="700" i="1" dirty="0">
                <a:hlinkClick r:id="rId3"/>
              </a:rPr>
              <a:t>Karly Gomez</a:t>
            </a:r>
            <a:r>
              <a:rPr lang="en-US" sz="700" i="1" dirty="0"/>
              <a:t> on </a:t>
            </a:r>
            <a:r>
              <a:rPr lang="en-US" sz="700" i="1" dirty="0">
                <a:hlinkClick r:id="rId4"/>
              </a:rPr>
              <a:t>Unsplash</a:t>
            </a:r>
            <a:endParaRPr lang="fr-FR" sz="100" i="1" dirty="0"/>
          </a:p>
        </p:txBody>
      </p:sp>
    </p:spTree>
    <p:extLst>
      <p:ext uri="{BB962C8B-B14F-4D97-AF65-F5344CB8AC3E}">
        <p14:creationId xmlns:p14="http://schemas.microsoft.com/office/powerpoint/2010/main" val="227943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Nettoyage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Suppression des lignes entièrement vides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Harmonisation des orthographes des groupes PNNS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Traitement des doublons (lignes puis colonnes)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Traitement des valeurs NaN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Traitement des valeurs aberrantes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6" name="Content Placeholder 5" descr="A picture containing yellow, holding, girl, woman&#10;&#10;Description automatically generated">
            <a:extLst>
              <a:ext uri="{FF2B5EF4-FFF2-40B4-BE49-F238E27FC236}">
                <a16:creationId xmlns:a16="http://schemas.microsoft.com/office/drawing/2014/main" id="{38940D07-DD4D-2B4F-A64A-06F77EEF8B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34788"/>
          <a:stretch/>
        </p:blipFill>
        <p:spPr>
          <a:xfrm>
            <a:off x="0" y="0"/>
            <a:ext cx="6706645" cy="6856213"/>
          </a:xfrm>
        </p:spPr>
      </p:pic>
    </p:spTree>
    <p:extLst>
      <p:ext uri="{BB962C8B-B14F-4D97-AF65-F5344CB8AC3E}">
        <p14:creationId xmlns:p14="http://schemas.microsoft.com/office/powerpoint/2010/main" val="107163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73125" y="3186545"/>
            <a:ext cx="3963275" cy="30618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LIGNES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Fusion des lignes ayant trait au même produit (code-barres identiques)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COLONNES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Suppression des colonnes :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contenant la même information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calculées directement à partir d’une autre colonne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98609" y="772044"/>
            <a:ext cx="4619318" cy="23341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NETTOYAGE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TRAITEMENT DES DOUBLONS</a:t>
            </a:r>
            <a:endParaRPr lang="fr-FR" dirty="0"/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E07BBD46-D3AD-FC42-B832-13BE5C21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50849"/>
              </p:ext>
            </p:extLst>
          </p:nvPr>
        </p:nvGraphicFramePr>
        <p:xfrm>
          <a:off x="664004" y="1602043"/>
          <a:ext cx="5874327" cy="22279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77294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4522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06438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118278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614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CODE-BARRE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  <a:r>
                        <a:rPr lang="en-US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B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C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GROUPE PNNS 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01234567891011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A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C 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01234567891011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B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data C 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01234567891011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A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B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data C 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E84C6E03-C262-8C46-B643-153A51C07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881093"/>
              </p:ext>
            </p:extLst>
          </p:nvPr>
        </p:nvGraphicFramePr>
        <p:xfrm>
          <a:off x="664004" y="4473654"/>
          <a:ext cx="5874328" cy="18551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8243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475908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421992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493992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614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SODIUM_100g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SALT_100g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NUTRITION-SCORE-FR_100g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NUTRISCORE_SCORE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1.811024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4.6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18.0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18.0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0.1680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0.420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595CB516-C388-C241-9465-5E16B8CD5C9C}"/>
              </a:ext>
            </a:extLst>
          </p:cNvPr>
          <p:cNvSpPr/>
          <p:nvPr/>
        </p:nvSpPr>
        <p:spPr>
          <a:xfrm>
            <a:off x="182477" y="2852532"/>
            <a:ext cx="357809" cy="86470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5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73125" y="3035300"/>
            <a:ext cx="4310875" cy="321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FEATURES QUALITATIFS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Remplacement des valeurs NaN par la valeur modale sur le groupe PNNS2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  <a:p>
            <a:pPr marL="0" indent="0">
              <a:buNone/>
            </a:pPr>
            <a:r>
              <a:rPr lang="fr-FR" dirty="0"/>
              <a:t>FEATURES QUANTITATIFS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Remplacement des valeurs NaN par la valeur moyenne sur le groupe PNNS2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E03388-AF50-6747-BD41-01B3BFFCFAD3}"/>
              </a:ext>
            </a:extLst>
          </p:cNvPr>
          <p:cNvSpPr txBox="1">
            <a:spLocks/>
          </p:cNvSpPr>
          <p:nvPr/>
        </p:nvSpPr>
        <p:spPr>
          <a:xfrm>
            <a:off x="7198609" y="772044"/>
            <a:ext cx="4619318" cy="25724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NETTOYAGE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TRAITEMENT DES valeurs nan</a:t>
            </a:r>
            <a:endParaRPr lang="fr-FR" dirty="0"/>
          </a:p>
        </p:txBody>
      </p:sp>
      <p:graphicFrame>
        <p:nvGraphicFramePr>
          <p:cNvPr id="27" name="Content Placeholder 19">
            <a:extLst>
              <a:ext uri="{FF2B5EF4-FFF2-40B4-BE49-F238E27FC236}">
                <a16:creationId xmlns:a16="http://schemas.microsoft.com/office/drawing/2014/main" id="{DCBB3258-7E41-BD4B-8AEB-9A2F12C1A2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877115"/>
              </p:ext>
            </p:extLst>
          </p:nvPr>
        </p:nvGraphicFramePr>
        <p:xfrm>
          <a:off x="508000" y="1570761"/>
          <a:ext cx="6242628" cy="2929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1822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9446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229936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614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 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QUAL A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QUANT B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MOYENNE = 3.15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MODE = Fruits and </a:t>
                      </a:r>
                      <a:r>
                        <a:rPr lang="fr-FR" sz="1200" b="1" noProof="0" dirty="0" err="1">
                          <a:solidFill>
                            <a:srgbClr val="FFFF00"/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MOYENNE = 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65052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MODE = Fruits and </a:t>
                      </a:r>
                      <a:r>
                        <a:rPr lang="fr-FR" sz="1200" b="1" noProof="0" dirty="0" err="1">
                          <a:solidFill>
                            <a:srgbClr val="FFFF00"/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775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9">
            <a:extLst>
              <a:ext uri="{FF2B5EF4-FFF2-40B4-BE49-F238E27FC236}">
                <a16:creationId xmlns:a16="http://schemas.microsoft.com/office/drawing/2014/main" id="{EA46659A-493B-E14B-871A-1E03FD234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761097"/>
              </p:ext>
            </p:extLst>
          </p:nvPr>
        </p:nvGraphicFramePr>
        <p:xfrm>
          <a:off x="508000" y="1570761"/>
          <a:ext cx="6242628" cy="2929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18226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49446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229936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614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 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QUAL A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 QUANT B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vegetables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65052"/>
                  </a:ext>
                </a:extLst>
              </a:tr>
              <a:tr h="464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Fruits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rgbClr val="FFFF00"/>
                          </a:solidFill>
                          <a:effectLst/>
                        </a:rPr>
                        <a:t>NaN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7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4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E914AF6-967C-4F40-AAC2-45308EA2BDB3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3F9AA736-17F2-5B41-B7C6-D722C253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828800"/>
            <a:ext cx="6298362" cy="3503403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73125" y="2997200"/>
            <a:ext cx="4336275" cy="333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FEATURES QUANTITATIFS 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Valeur aberrante : </a:t>
            </a:r>
          </a:p>
          <a:p>
            <a:pPr marL="0" indent="0">
              <a:buNone/>
            </a:pPr>
            <a:r>
              <a:rPr lang="fr-FR" dirty="0"/>
              <a:t>	écart absolu avec Q1 ou Q3 &gt; 1,5× 	écart interquartile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Suppression des valeurs concernées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E03388-AF50-6747-BD41-01B3BFFCFAD3}"/>
              </a:ext>
            </a:extLst>
          </p:cNvPr>
          <p:cNvSpPr txBox="1">
            <a:spLocks/>
          </p:cNvSpPr>
          <p:nvPr/>
        </p:nvSpPr>
        <p:spPr>
          <a:xfrm>
            <a:off x="7198609" y="772044"/>
            <a:ext cx="4619318" cy="25724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NETTOYAGE DES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TRAITEMENT DES valeurs aberrantes</a:t>
            </a:r>
            <a:endParaRPr lang="fr-FR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B71784E-5EE2-B549-9A70-673E5F1ACEF5}"/>
              </a:ext>
            </a:extLst>
          </p:cNvPr>
          <p:cNvSpPr/>
          <p:nvPr/>
        </p:nvSpPr>
        <p:spPr>
          <a:xfrm rot="16200000">
            <a:off x="3812210" y="1282647"/>
            <a:ext cx="431800" cy="434781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897B7-D16E-C841-811A-AD11797FED0F}"/>
              </a:ext>
            </a:extLst>
          </p:cNvPr>
          <p:cNvSpPr txBox="1"/>
          <p:nvPr/>
        </p:nvSpPr>
        <p:spPr>
          <a:xfrm>
            <a:off x="1905002" y="3697856"/>
            <a:ext cx="422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Valeurs aberrantes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A4F0D9-5FED-BE4E-A1DC-276AB5D383E4}"/>
              </a:ext>
            </a:extLst>
          </p:cNvPr>
          <p:cNvCxnSpPr>
            <a:cxnSpLocks/>
          </p:cNvCxnSpPr>
          <p:nvPr/>
        </p:nvCxnSpPr>
        <p:spPr>
          <a:xfrm>
            <a:off x="721693" y="4073941"/>
            <a:ext cx="0" cy="1320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6BD429-BEAC-A645-8840-4C7ACC4E4A42}"/>
              </a:ext>
            </a:extLst>
          </p:cNvPr>
          <p:cNvCxnSpPr>
            <a:cxnSpLocks/>
          </p:cNvCxnSpPr>
          <p:nvPr/>
        </p:nvCxnSpPr>
        <p:spPr>
          <a:xfrm>
            <a:off x="1147971" y="4073941"/>
            <a:ext cx="0" cy="1320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2152C4-0037-B840-B436-D330C0197563}"/>
              </a:ext>
            </a:extLst>
          </p:cNvPr>
          <p:cNvSpPr txBox="1"/>
          <p:nvPr/>
        </p:nvSpPr>
        <p:spPr>
          <a:xfrm>
            <a:off x="497689" y="5394741"/>
            <a:ext cx="48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Q1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D3F06-2DB3-B046-B338-267D6A704F70}"/>
              </a:ext>
            </a:extLst>
          </p:cNvPr>
          <p:cNvSpPr txBox="1"/>
          <p:nvPr/>
        </p:nvSpPr>
        <p:spPr>
          <a:xfrm>
            <a:off x="906149" y="5394741"/>
            <a:ext cx="48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Q3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EF92FE5-D422-A544-8E69-8912C927C5FB}"/>
              </a:ext>
            </a:extLst>
          </p:cNvPr>
          <p:cNvSpPr/>
          <p:nvPr/>
        </p:nvSpPr>
        <p:spPr>
          <a:xfrm rot="16200000">
            <a:off x="827812" y="1846262"/>
            <a:ext cx="216000" cy="468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00E80-D7C4-1C4D-92BF-707F6916EDC7}"/>
              </a:ext>
            </a:extLst>
          </p:cNvPr>
          <p:cNvSpPr txBox="1"/>
          <p:nvPr/>
        </p:nvSpPr>
        <p:spPr>
          <a:xfrm>
            <a:off x="-19904" y="161162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Écart interquartile</a:t>
            </a:r>
          </a:p>
        </p:txBody>
      </p:sp>
    </p:spTree>
    <p:extLst>
      <p:ext uri="{BB962C8B-B14F-4D97-AF65-F5344CB8AC3E}">
        <p14:creationId xmlns:p14="http://schemas.microsoft.com/office/powerpoint/2010/main" val="319984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32183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297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schemeClr val="tx2"/>
                </a:solidFill>
              </a:rPr>
              <a:t>RÉCAPITULATIF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/>
              <a:t>Le jeu de données a été nettoyé :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Les valeurs des groupes PNNS ont été harmonisées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Les doublons ont été traités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Les valeurs NaN remplacées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Les valeurs aberrantes supprimées</a:t>
            </a:r>
          </a:p>
          <a:p>
            <a:pPr lvl="1">
              <a:buFont typeface="Wingdings" pitchFamily="2" charset="2"/>
              <a:buChar char="Ø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On dispose maintenant d’un jeu de données propre :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Contenant uniquement des produits vendus en France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Auxquels le Nutri-Score peut être appliqué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.Apple Color Emoji UI"/>
              <a:buChar char="✅"/>
            </a:pPr>
            <a:r>
              <a:rPr lang="fr-FR" b="1" dirty="0"/>
              <a:t>Le jeu de données est prêt à être analysé.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CIBLAGE ET NETTOYAGE DES DONNÉES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2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1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ANALYSE UNIVARIÉE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Mesures de tendance centrale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Mesures de dispersion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Mesures de forme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Mesures de concentration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E74D4F1-3391-3244-BE57-29C5B27E0BD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230" b="16051"/>
          <a:stretch/>
        </p:blipFill>
        <p:spPr>
          <a:xfrm>
            <a:off x="-1" y="0"/>
            <a:ext cx="67212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980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03625" y="1906860"/>
            <a:ext cx="4317357" cy="4340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2600" b="1" dirty="0"/>
              <a:t>VARIABLES QUALITATIVES 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/>
              <a:t>Le jeu de données semble comporter une majorité de:</a:t>
            </a:r>
          </a:p>
          <a:p>
            <a:pPr lvl="1" algn="just">
              <a:buFont typeface="Wingdings" pitchFamily="2" charset="2"/>
              <a:buChar char="§"/>
            </a:pPr>
            <a:r>
              <a:rPr lang="fr-FR" b="1" dirty="0">
                <a:highlight>
                  <a:srgbClr val="800000"/>
                </a:highlight>
              </a:rPr>
              <a:t>produits ultra-transformés</a:t>
            </a:r>
            <a:endParaRPr lang="fr-FR" b="1" dirty="0"/>
          </a:p>
          <a:p>
            <a:pPr lvl="1" algn="just">
              <a:buFont typeface="Wingdings" pitchFamily="2" charset="2"/>
              <a:buChar char="§"/>
            </a:pPr>
            <a:r>
              <a:rPr lang="fr-FR" b="1" dirty="0">
                <a:solidFill>
                  <a:schemeClr val="bg1"/>
                </a:solidFill>
                <a:highlight>
                  <a:srgbClr val="F9C722"/>
                </a:highlight>
              </a:rPr>
              <a:t>Moyens d’un point de vue nutritionnel</a:t>
            </a:r>
          </a:p>
          <a:p>
            <a:pPr lvl="1" algn="just">
              <a:buFont typeface="Wingdings" pitchFamily="2" charset="2"/>
              <a:buChar char="§"/>
            </a:pPr>
            <a:r>
              <a:rPr lang="fr-FR" b="1" dirty="0">
                <a:highlight>
                  <a:srgbClr val="800000"/>
                </a:highlight>
              </a:rPr>
              <a:t>sous la forme de plats préparés </a:t>
            </a:r>
          </a:p>
          <a:p>
            <a:pPr lvl="1" algn="just">
              <a:buFont typeface="Wingdings" pitchFamily="2" charset="2"/>
              <a:buChar char="§"/>
            </a:pPr>
            <a:r>
              <a:rPr lang="fr-FR" b="1" dirty="0">
                <a:highlight>
                  <a:srgbClr val="800080"/>
                </a:highlight>
              </a:rPr>
              <a:t>contenant une proportion importante de céréales ou de pommes de terre.</a:t>
            </a:r>
          </a:p>
          <a:p>
            <a:pPr lvl="1" algn="just">
              <a:buFont typeface="Wingdings" pitchFamily="2" charset="2"/>
              <a:buChar char="§"/>
            </a:pPr>
            <a:endParaRPr lang="fr-FR" b="1" dirty="0">
              <a:highlight>
                <a:srgbClr val="800080"/>
              </a:highlight>
            </a:endParaRPr>
          </a:p>
          <a:p>
            <a:pPr marL="0" indent="0">
              <a:buNone/>
            </a:pPr>
            <a:r>
              <a:rPr lang="fr-FR" sz="2600" b="1" dirty="0"/>
              <a:t>VARIABLES QUANTITATIVES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Confirmation des tendances établies par les valeurs qualitatives : 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>
                <a:solidFill>
                  <a:schemeClr val="bg1"/>
                </a:solidFill>
                <a:highlight>
                  <a:srgbClr val="F9C722"/>
                </a:highlight>
              </a:rPr>
              <a:t>des plats moyens du point de vue nutritionnel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>
                <a:highlight>
                  <a:srgbClr val="800000"/>
                </a:highlight>
              </a:rPr>
              <a:t>avec une teneur calorique importante 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>
                <a:highlight>
                  <a:srgbClr val="800080"/>
                </a:highlight>
              </a:rPr>
              <a:t>et riches en carbohydrates.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619318" cy="10843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MESURES DE TENDANCE CENTRALE</a:t>
            </a:r>
            <a:endParaRPr lang="fr-FR" sz="3200" dirty="0">
              <a:solidFill>
                <a:schemeClr val="accent1"/>
              </a:solidFill>
            </a:endParaRPr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E07BBD46-D3AD-FC42-B832-13BE5C21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7346"/>
              </p:ext>
            </p:extLst>
          </p:nvPr>
        </p:nvGraphicFramePr>
        <p:xfrm>
          <a:off x="374072" y="1046520"/>
          <a:ext cx="5874327" cy="22979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9127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5492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QUALITATIVE VARIABLES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nutriscore_grade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fr-FR" sz="1200" b="1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/>
                        <a:t>nova_group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118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pnns_groups_1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Cereals and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potatoes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pnns_groups_2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One-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dish</a:t>
                      </a: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meals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25409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E84C6E03-C262-8C46-B643-153A51C07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331791"/>
              </p:ext>
            </p:extLst>
          </p:nvPr>
        </p:nvGraphicFramePr>
        <p:xfrm>
          <a:off x="374072" y="3696762"/>
          <a:ext cx="5874328" cy="25507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9287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142011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27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QUANTITATIVE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MÉDIANE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nutriscore_score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4.00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solidFill>
                            <a:schemeClr val="bg1"/>
                          </a:solidFill>
                          <a:effectLst/>
                        </a:rPr>
                        <a:t>6.51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740.00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908.71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9.59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1.40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carbohydrates_100g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13.00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24.43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3.70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8.86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5.90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2569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0.0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0.55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136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286001"/>
            <a:ext cx="4306991" cy="4042800"/>
          </a:xfrm>
        </p:spPr>
        <p:txBody>
          <a:bodyPr>
            <a:normAutofit lnSpcReduction="10000"/>
          </a:bodyPr>
          <a:lstStyle/>
          <a:p>
            <a:r>
              <a:rPr lang="fr-FR" sz="1600" dirty="0"/>
              <a:t>GROUPES PNNS 1 : </a:t>
            </a:r>
            <a:r>
              <a:rPr lang="fr-FR" sz="1400" dirty="0"/>
              <a:t>Répartition relativement homogène sur l'ensemble, exceptés "Fat and sauces" et "</a:t>
            </a:r>
            <a:r>
              <a:rPr lang="fr-FR" sz="1400" dirty="0" err="1"/>
              <a:t>Salty</a:t>
            </a:r>
            <a:r>
              <a:rPr lang="fr-FR" sz="1400" dirty="0"/>
              <a:t> snacks", comparativement peu représentés. </a:t>
            </a:r>
          </a:p>
          <a:p>
            <a:r>
              <a:rPr lang="fr-FR" sz="1600" dirty="0"/>
              <a:t>GROUPES PNNS 2:  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Distribution </a:t>
            </a:r>
            <a:r>
              <a:rPr lang="fr-FR" dirty="0" err="1"/>
              <a:t>bi-modale</a:t>
            </a:r>
            <a:r>
              <a:rPr lang="fr-FR" dirty="0"/>
              <a:t> : "Biscuits and cakes" et "One-</a:t>
            </a:r>
            <a:r>
              <a:rPr lang="fr-FR" dirty="0" err="1"/>
              <a:t>dish</a:t>
            </a:r>
            <a:r>
              <a:rPr lang="fr-FR" dirty="0"/>
              <a:t> </a:t>
            </a:r>
            <a:r>
              <a:rPr lang="fr-FR" dirty="0" err="1"/>
              <a:t>meals</a:t>
            </a:r>
            <a:r>
              <a:rPr lang="fr-FR" dirty="0"/>
              <a:t>". 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3 plus petits pics : "Cereals", "Milk and </a:t>
            </a:r>
            <a:r>
              <a:rPr lang="fr-FR" dirty="0" err="1"/>
              <a:t>yogurt</a:t>
            </a:r>
            <a:r>
              <a:rPr lang="fr-FR" dirty="0"/>
              <a:t>", "</a:t>
            </a:r>
            <a:r>
              <a:rPr lang="fr-FR" dirty="0" err="1"/>
              <a:t>Processed</a:t>
            </a:r>
            <a:r>
              <a:rPr lang="fr-FR" dirty="0"/>
              <a:t> </a:t>
            </a:r>
            <a:r>
              <a:rPr lang="fr-FR" dirty="0" err="1"/>
              <a:t>meat</a:t>
            </a:r>
            <a:r>
              <a:rPr lang="fr-FR" dirty="0"/>
              <a:t>". </a:t>
            </a:r>
            <a:br>
              <a:rPr lang="fr-FR" dirty="0"/>
            </a:br>
            <a:endParaRPr lang="fr-FR" dirty="0"/>
          </a:p>
          <a:p>
            <a:r>
              <a:rPr lang="fr-FR" sz="1600" dirty="0"/>
              <a:t>GROUPES NOVA : </a:t>
            </a:r>
            <a:r>
              <a:rPr lang="fr-FR" sz="1400" dirty="0"/>
              <a:t>Une écrasante majorité classée 4 = produits ultra-transformés.</a:t>
            </a:r>
          </a:p>
          <a:p>
            <a:r>
              <a:rPr lang="fr-FR" sz="1600" dirty="0"/>
              <a:t>LETTRE NUTRI-SCORE : </a:t>
            </a:r>
            <a:r>
              <a:rPr lang="fr-FR" sz="1400" dirty="0"/>
              <a:t>Répartition relativement homogène sur les 5 lettres, avec une majorité d'aliments classée 'C', et une minorité classée 'E’.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851065" cy="1463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MESURES DE DISPERSION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17CFF8-BEE1-8C4F-B8F5-EFBF9FD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9" y="37368"/>
            <a:ext cx="6391856" cy="67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-1"/>
            <a:ext cx="6717278" cy="43666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13966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MESURES DE DISPERSION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3F54728B-6825-E94E-B7E2-9B3EC463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"/>
          <a:stretch/>
        </p:blipFill>
        <p:spPr>
          <a:xfrm>
            <a:off x="1375944" y="24092"/>
            <a:ext cx="3949209" cy="4342583"/>
          </a:xfrm>
          <a:prstGeom prst="rect">
            <a:avLst/>
          </a:prstGeom>
        </p:spPr>
      </p:pic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C3548569-E50E-F941-8F74-18009ECC4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35165"/>
              </p:ext>
            </p:extLst>
          </p:nvPr>
        </p:nvGraphicFramePr>
        <p:xfrm>
          <a:off x="0" y="4366677"/>
          <a:ext cx="6717280" cy="24811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9402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1564512">
                  <a:extLst>
                    <a:ext uri="{9D8B030D-6E8A-4147-A177-3AD203B41FA5}">
                      <a16:colId xmlns:a16="http://schemas.microsoft.com/office/drawing/2014/main" val="840895571"/>
                    </a:ext>
                  </a:extLst>
                </a:gridCol>
              </a:tblGrid>
              <a:tr h="1948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MOYENNE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VARIANCE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ÉCART-TYPE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COEFF DE VARIATION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nutriscore_score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6.51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68.89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8.30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908.71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455625.58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675.00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9.59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120.89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10.99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3.37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19.41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4.41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carbohydrates_100g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24.43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624.84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25.00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8.86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121.88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11.04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1.25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2670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7.24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41.94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6.48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17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/>
              <a:t>Sur l'ensemble des aliments observés : </a:t>
            </a:r>
          </a:p>
          <a:p>
            <a:pPr lvl="1">
              <a:buFont typeface="Wingdings" pitchFamily="2" charset="2"/>
              <a:buChar char="Ø"/>
            </a:pPr>
            <a:r>
              <a:rPr lang="fr-FR" b="1" dirty="0"/>
              <a:t>les valeurs des variables considérées sont très dispersées autour de la moyenne.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Les variables </a:t>
            </a:r>
            <a:r>
              <a:rPr lang="fr-FR" i="1" dirty="0"/>
              <a:t>saturated-fat_100g</a:t>
            </a:r>
            <a:r>
              <a:rPr lang="fr-FR" dirty="0"/>
              <a:t>, </a:t>
            </a:r>
            <a:r>
              <a:rPr lang="fr-FR" i="1" dirty="0" err="1"/>
              <a:t>nutriscore_score</a:t>
            </a:r>
            <a:r>
              <a:rPr lang="fr-FR" dirty="0"/>
              <a:t> et </a:t>
            </a:r>
            <a:r>
              <a:rPr lang="fr-FR" i="1" dirty="0"/>
              <a:t>sugars_100g</a:t>
            </a:r>
            <a:r>
              <a:rPr lang="fr-FR" dirty="0"/>
              <a:t> présentent la dispersion la plus importante </a:t>
            </a:r>
          </a:p>
          <a:p>
            <a:pPr lvl="1">
              <a:buFont typeface="Wingdings" pitchFamily="2" charset="2"/>
              <a:buChar char="Ø"/>
            </a:pPr>
            <a:r>
              <a:rPr lang="fr-FR" dirty="0"/>
              <a:t>La variable </a:t>
            </a:r>
            <a:r>
              <a:rPr lang="fr-FR" i="1" dirty="0"/>
              <a:t>energy_100g</a:t>
            </a:r>
            <a:r>
              <a:rPr lang="fr-FR" dirty="0"/>
              <a:t> présente la dispersion la moins importante</a:t>
            </a:r>
          </a:p>
        </p:txBody>
      </p:sp>
    </p:spTree>
    <p:extLst>
      <p:ext uri="{BB962C8B-B14F-4D97-AF65-F5344CB8AC3E}">
        <p14:creationId xmlns:p14="http://schemas.microsoft.com/office/powerpoint/2010/main" val="175851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1865" y="2319454"/>
            <a:ext cx="4381537" cy="2787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tx2"/>
                </a:solidFill>
              </a:rPr>
              <a:t>COEFFICIENT D’ASYMÉTRIE </a:t>
            </a:r>
            <a:r>
              <a:rPr lang="fr-FR" sz="2400" b="1" dirty="0"/>
              <a:t>γ1</a:t>
            </a:r>
            <a:endParaRPr lang="fr-FR" sz="24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fr-FR" dirty="0"/>
              <a:t>mode &lt; médiane &lt; moyenne</a:t>
            </a:r>
          </a:p>
          <a:p>
            <a:pPr>
              <a:buFont typeface="Wingdings" pitchFamily="2" charset="2"/>
              <a:buChar char="§"/>
            </a:pPr>
            <a:r>
              <a:rPr lang="fr-FR" dirty="0"/>
              <a:t>γ1 &gt; 0 </a:t>
            </a:r>
          </a:p>
          <a:p>
            <a:pPr lvl="1">
              <a:buFont typeface="Wingdings" pitchFamily="2" charset="2"/>
              <a:buChar char="Ø"/>
            </a:pPr>
            <a:r>
              <a:rPr lang="fr-FR" b="1" dirty="0"/>
              <a:t>Les distributions de l'ensemble des variables considérées pour les aliments observés sont toutes plus ou moins étalées sur la droite.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3BCF449C-9EF7-6742-BC00-720593492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038685"/>
              </p:ext>
            </p:extLst>
          </p:nvPr>
        </p:nvGraphicFramePr>
        <p:xfrm>
          <a:off x="241209" y="1025912"/>
          <a:ext cx="6224960" cy="3200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5852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06643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27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QUANTITATIVE 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SKEWNESS </a:t>
                      </a:r>
                    </a:p>
                    <a:p>
                      <a:pPr algn="ctr" fontAlgn="ctr"/>
                      <a:r>
                        <a:rPr lang="el-GR" sz="1400" dirty="0"/>
                        <a:t>γ1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effectLst/>
                        </a:rPr>
                        <a:t>nutriscore_score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1.54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carbohydrates_100g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1.52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0.97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25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69ED717-98CB-9B45-A62D-FE787589C7DA}"/>
              </a:ext>
            </a:extLst>
          </p:cNvPr>
          <p:cNvSpPr/>
          <p:nvPr/>
        </p:nvSpPr>
        <p:spPr>
          <a:xfrm>
            <a:off x="241208" y="4282071"/>
            <a:ext cx="6224961" cy="15500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44089-AE69-304E-AE25-AB09AB5A0C79}"/>
              </a:ext>
            </a:extLst>
          </p:cNvPr>
          <p:cNvSpPr txBox="1"/>
          <p:nvPr/>
        </p:nvSpPr>
        <p:spPr>
          <a:xfrm>
            <a:off x="288469" y="4456036"/>
            <a:ext cx="2496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γ1 : coefficient d’asymétrie 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γ1 = 0 : distribution symétrique.</a:t>
            </a:r>
          </a:p>
          <a:p>
            <a:r>
              <a:rPr lang="fr-FR" sz="1200" dirty="0">
                <a:solidFill>
                  <a:schemeClr val="bg1"/>
                </a:solidFill>
              </a:rPr>
              <a:t>γ1 &gt; 0 : distribution étalée à droite.</a:t>
            </a:r>
          </a:p>
          <a:p>
            <a:r>
              <a:rPr lang="fr-FR" sz="1200" dirty="0">
                <a:solidFill>
                  <a:schemeClr val="bg1"/>
                </a:solidFill>
              </a:rPr>
              <a:t>γ1 &lt; 0 : distribution étalée à gauche</a:t>
            </a:r>
            <a:r>
              <a:rPr lang="fr-FR" sz="1200" dirty="0"/>
              <a:t>.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C17424B-8FCA-DF44-BA4C-6B918D85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733" y="4383071"/>
            <a:ext cx="3828639" cy="1359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F16D8-981C-5540-8BEE-94F8BC68054D}"/>
              </a:ext>
            </a:extLst>
          </p:cNvPr>
          <p:cNvSpPr txBox="1"/>
          <p:nvPr/>
        </p:nvSpPr>
        <p:spPr>
          <a:xfrm>
            <a:off x="2606733" y="5868314"/>
            <a:ext cx="38594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i="1" dirty="0" err="1"/>
              <a:t>Graphique</a:t>
            </a:r>
            <a:r>
              <a:rPr lang="en-US" sz="600" i="1" dirty="0"/>
              <a:t> : Rodolfo </a:t>
            </a:r>
            <a:r>
              <a:rPr lang="en-US" sz="600" i="1" dirty="0" err="1"/>
              <a:t>Hermans</a:t>
            </a:r>
            <a:r>
              <a:rPr lang="en-US" sz="600" i="1" dirty="0"/>
              <a:t> (Godot) at </a:t>
            </a:r>
            <a:r>
              <a:rPr lang="en-US" sz="600" i="1" dirty="0" err="1"/>
              <a:t>en.wikipedia</a:t>
            </a:r>
            <a:r>
              <a:rPr lang="en-US" sz="600" i="1" dirty="0"/>
              <a:t>. / CC BY-SA (https://</a:t>
            </a:r>
            <a:r>
              <a:rPr lang="en-US" sz="600" i="1" dirty="0" err="1"/>
              <a:t>creativecommons.org</a:t>
            </a:r>
            <a:r>
              <a:rPr lang="en-US" sz="600" i="1" dirty="0"/>
              <a:t>/licenses/by-</a:t>
            </a:r>
            <a:r>
              <a:rPr lang="en-US" sz="600" i="1" dirty="0" err="1"/>
              <a:t>sa</a:t>
            </a:r>
            <a:r>
              <a:rPr lang="en-US" sz="600" i="1" dirty="0"/>
              <a:t>/3.0)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006D96-91F9-FA4E-A73A-263AC41C6A9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14969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MESURES DE FORME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2900" dirty="0">
                <a:solidFill>
                  <a:schemeClr val="accent1"/>
                </a:solidFill>
              </a:rPr>
              <a:t>variables quantitatives</a:t>
            </a:r>
            <a:endParaRPr lang="fr-FR" sz="2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85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386361"/>
            <a:ext cx="4582574" cy="329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tx2"/>
                </a:solidFill>
              </a:rPr>
              <a:t>COEFFICIENT D’APLATISSEMENT </a:t>
            </a:r>
            <a:r>
              <a:rPr lang="fr-FR" sz="2400" b="1" dirty="0"/>
              <a:t>γ2</a:t>
            </a:r>
            <a:endParaRPr lang="fr-FR" sz="24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fr-FR" dirty="0"/>
              <a:t>Les teneurs en </a:t>
            </a:r>
            <a:r>
              <a:rPr lang="fr-FR" b="1" dirty="0"/>
              <a:t>protéines et en sel </a:t>
            </a:r>
            <a:r>
              <a:rPr lang="fr-FR" dirty="0"/>
              <a:t>ont  une distribution</a:t>
            </a:r>
            <a:r>
              <a:rPr lang="fr-FR" b="1" dirty="0"/>
              <a:t> </a:t>
            </a:r>
            <a:r>
              <a:rPr lang="fr-FR" b="1" dirty="0" err="1"/>
              <a:t>mésokurtique</a:t>
            </a:r>
            <a:r>
              <a:rPr lang="fr-FR" b="1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fr-FR" b="1" dirty="0"/>
              <a:t>L</a:t>
            </a:r>
            <a:r>
              <a:rPr lang="fr-FR" dirty="0"/>
              <a:t>es teneurs en </a:t>
            </a:r>
            <a:r>
              <a:rPr lang="fr-FR" b="1" dirty="0"/>
              <a:t>graisses, graisses saturées et sucres </a:t>
            </a:r>
            <a:r>
              <a:rPr lang="fr-FR" dirty="0"/>
              <a:t>ont une distribution </a:t>
            </a:r>
            <a:r>
              <a:rPr lang="fr-FR" b="1" dirty="0" err="1"/>
              <a:t>leptokurtique</a:t>
            </a:r>
            <a:r>
              <a:rPr lang="fr-FR" dirty="0"/>
              <a:t>, suggérant des valeurs concentrées.</a:t>
            </a:r>
          </a:p>
          <a:p>
            <a:pPr>
              <a:buFont typeface="Wingdings" pitchFamily="2" charset="2"/>
              <a:buChar char="§"/>
            </a:pPr>
            <a:r>
              <a:rPr lang="fr-FR" b="1" dirty="0"/>
              <a:t>Le score </a:t>
            </a:r>
            <a:r>
              <a:rPr lang="fr-FR" b="1" dirty="0" err="1"/>
              <a:t>Nutri</a:t>
            </a:r>
            <a:r>
              <a:rPr lang="fr-FR" b="1" dirty="0"/>
              <a:t>-Score, les teneurs caloriques et en carbohydrates </a:t>
            </a:r>
            <a:r>
              <a:rPr lang="fr-FR" dirty="0"/>
              <a:t>ont une distribution </a:t>
            </a:r>
            <a:r>
              <a:rPr lang="fr-FR" b="1" dirty="0" err="1"/>
              <a:t>platikurtique</a:t>
            </a:r>
            <a:r>
              <a:rPr lang="fr-FR" dirty="0"/>
              <a:t>, soit relativement aplatie.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3BCF449C-9EF7-6742-BC00-720593492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126851"/>
              </p:ext>
            </p:extLst>
          </p:nvPr>
        </p:nvGraphicFramePr>
        <p:xfrm>
          <a:off x="241209" y="1025912"/>
          <a:ext cx="6224960" cy="3200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5852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06643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27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QUANTITATIVE 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KURTOSIS</a:t>
                      </a:r>
                    </a:p>
                    <a:p>
                      <a:pPr algn="ctr" fontAlgn="ctr"/>
                      <a:r>
                        <a:rPr lang="el-GR" sz="1400" dirty="0"/>
                        <a:t>γ</a:t>
                      </a:r>
                      <a:r>
                        <a:rPr lang="en-US" sz="1400" dirty="0"/>
                        <a:t>2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effectLst/>
                        </a:rPr>
                        <a:t>nutriscore_score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-0.72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-0.83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1.72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carbohydrates_100g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-0.64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241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25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-0.02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69ED717-98CB-9B45-A62D-FE787589C7DA}"/>
              </a:ext>
            </a:extLst>
          </p:cNvPr>
          <p:cNvSpPr/>
          <p:nvPr/>
        </p:nvSpPr>
        <p:spPr>
          <a:xfrm>
            <a:off x="241208" y="4282071"/>
            <a:ext cx="6224961" cy="20467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44089-AE69-304E-AE25-AB09AB5A0C79}"/>
              </a:ext>
            </a:extLst>
          </p:cNvPr>
          <p:cNvSpPr txBox="1"/>
          <p:nvPr/>
        </p:nvSpPr>
        <p:spPr>
          <a:xfrm>
            <a:off x="288469" y="4456036"/>
            <a:ext cx="3023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γ2 : coefficient d’aplatissement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γ2 = 0 : aplatissement similaire à la normale.</a:t>
            </a:r>
          </a:p>
          <a:p>
            <a:r>
              <a:rPr lang="fr-FR" sz="1200" dirty="0">
                <a:solidFill>
                  <a:schemeClr val="bg1"/>
                </a:solidFill>
              </a:rPr>
              <a:t>γ2 &gt; 0 : aplatissement inférieur à la normale.</a:t>
            </a:r>
          </a:p>
          <a:p>
            <a:r>
              <a:rPr lang="fr-FR" sz="1200" dirty="0">
                <a:solidFill>
                  <a:schemeClr val="bg1"/>
                </a:solidFill>
              </a:rPr>
              <a:t>γ2 &lt; 0 : aplatissement supérieur à la normale.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6D03C01E-D281-C542-9AAC-5E68D98D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96" y="4305995"/>
            <a:ext cx="2665173" cy="199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424490-1806-1643-BD86-C807DAAACBCF}"/>
              </a:ext>
            </a:extLst>
          </p:cNvPr>
          <p:cNvSpPr txBox="1"/>
          <p:nvPr/>
        </p:nvSpPr>
        <p:spPr>
          <a:xfrm>
            <a:off x="3911580" y="6328009"/>
            <a:ext cx="25545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i="1" dirty="0" err="1"/>
              <a:t>Graphique</a:t>
            </a:r>
            <a:r>
              <a:rPr lang="en-US" sz="600" i="1" dirty="0"/>
              <a:t> : </a:t>
            </a:r>
            <a:r>
              <a:rPr lang="en-US" sz="600" i="1" dirty="0" err="1"/>
              <a:t>MarkSweep</a:t>
            </a:r>
            <a:r>
              <a:rPr lang="en-US" sz="600" i="1" dirty="0"/>
              <a:t> at </a:t>
            </a:r>
            <a:r>
              <a:rPr lang="en-US" sz="600" i="1" dirty="0" err="1"/>
              <a:t>en.wikipedia</a:t>
            </a:r>
            <a:r>
              <a:rPr lang="en-US" sz="600" i="1" dirty="0"/>
              <a:t>. Domaine public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D6E8797-83C1-8346-A328-C6962BFB01C1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14412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MESURES DE  FORME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2900" dirty="0">
                <a:solidFill>
                  <a:schemeClr val="accent1"/>
                </a:solidFill>
              </a:rPr>
              <a:t>VARIABLES QUANTITATIVES</a:t>
            </a:r>
            <a:endParaRPr lang="fr-FR" sz="2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2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72D4BD-4EE4-6F49-8306-2844D1838FAA}"/>
              </a:ext>
            </a:extLst>
          </p:cNvPr>
          <p:cNvSpPr/>
          <p:nvPr/>
        </p:nvSpPr>
        <p:spPr>
          <a:xfrm>
            <a:off x="0" y="0"/>
            <a:ext cx="6717278" cy="42545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FB5C02-EF1E-2541-871C-EF91F476B5D1}"/>
              </a:ext>
            </a:extLst>
          </p:cNvPr>
          <p:cNvSpPr txBox="1">
            <a:spLocks/>
          </p:cNvSpPr>
          <p:nvPr/>
        </p:nvSpPr>
        <p:spPr>
          <a:xfrm>
            <a:off x="7198609" y="772044"/>
            <a:ext cx="4619318" cy="18096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MESURES DE CONCENTRATION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2900" dirty="0">
                <a:solidFill>
                  <a:schemeClr val="accent1"/>
                </a:solidFill>
              </a:rPr>
              <a:t>variables quantitatives</a:t>
            </a:r>
            <a:endParaRPr lang="fr-FR" sz="29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D353FC-A0E7-7A4C-A475-98AC6AF3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7" y="48729"/>
            <a:ext cx="6504140" cy="4156388"/>
          </a:xfrm>
          <a:prstGeom prst="rect">
            <a:avLst/>
          </a:prstGeom>
        </p:spPr>
      </p:pic>
      <p:graphicFrame>
        <p:nvGraphicFramePr>
          <p:cNvPr id="13" name="Content Placeholder 19">
            <a:extLst>
              <a:ext uri="{FF2B5EF4-FFF2-40B4-BE49-F238E27FC236}">
                <a16:creationId xmlns:a16="http://schemas.microsoft.com/office/drawing/2014/main" id="{7FBBE310-092B-E046-B580-670C0526EC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224812"/>
              </p:ext>
            </p:extLst>
          </p:nvPr>
        </p:nvGraphicFramePr>
        <p:xfrm>
          <a:off x="0" y="4254545"/>
          <a:ext cx="6717277" cy="25794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48741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22986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20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QUANTITATIVE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GINI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nutriscore_score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0.72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0.65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carbohydrates_100g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0.55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0.49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0.54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4E6A28-470E-014E-89BB-2BB27F870EF5}"/>
              </a:ext>
            </a:extLst>
          </p:cNvPr>
          <p:cNvSpPr txBox="1"/>
          <p:nvPr/>
        </p:nvSpPr>
        <p:spPr>
          <a:xfrm>
            <a:off x="7198609" y="2885598"/>
            <a:ext cx="44538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COURBES DE LORENZ </a:t>
            </a:r>
          </a:p>
          <a:p>
            <a:r>
              <a:rPr lang="fr-FR" sz="2000" dirty="0"/>
              <a:t>Répartition d'une variable : plus la courbe est proche de la 1ère bissectrice, plus la répartition est égalitaire</a:t>
            </a:r>
          </a:p>
          <a:p>
            <a:endParaRPr lang="fr-FR" sz="2000" dirty="0"/>
          </a:p>
          <a:p>
            <a:r>
              <a:rPr lang="fr-FR" sz="2000" dirty="0"/>
              <a:t>COEFFICIENT DE GINI</a:t>
            </a:r>
          </a:p>
          <a:p>
            <a:r>
              <a:rPr lang="fr-FR" sz="2000" dirty="0"/>
              <a:t>Plus il est élevé (max=2), plus la répartition de la variable est inégalitaire</a:t>
            </a:r>
          </a:p>
          <a:p>
            <a:endParaRPr lang="fr-FR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sz="2000" dirty="0"/>
              <a:t>L’ensemble des variables présente une répartition relativement inégale.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B4FB6A-A8E3-3747-97F8-EADF10590D6C}"/>
              </a:ext>
            </a:extLst>
          </p:cNvPr>
          <p:cNvCxnSpPr>
            <a:cxnSpLocks/>
          </p:cNvCxnSpPr>
          <p:nvPr/>
        </p:nvCxnSpPr>
        <p:spPr>
          <a:xfrm flipV="1">
            <a:off x="999179" y="678230"/>
            <a:ext cx="3173149" cy="276893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8DDEDA-84B8-424F-B380-5A891CFCD0E2}"/>
              </a:ext>
            </a:extLst>
          </p:cNvPr>
          <p:cNvSpPr txBox="1"/>
          <p:nvPr/>
        </p:nvSpPr>
        <p:spPr>
          <a:xfrm rot="19121742">
            <a:off x="1740775" y="1876558"/>
            <a:ext cx="132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</a:rPr>
              <a:t>1ère bissectrice</a:t>
            </a:r>
          </a:p>
        </p:txBody>
      </p:sp>
    </p:spTree>
    <p:extLst>
      <p:ext uri="{BB962C8B-B14F-4D97-AF65-F5344CB8AC3E}">
        <p14:creationId xmlns:p14="http://schemas.microsoft.com/office/powerpoint/2010/main" val="346480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711191"/>
            <a:ext cx="4466169" cy="361761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Confirmation des informations fournies par les indicateurs statistiques  :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/>
              <a:t>inégalitaires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/>
              <a:t> étalées sur la droite, 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/>
              <a:t>dispersion importante des valeurs, </a:t>
            </a:r>
          </a:p>
          <a:p>
            <a:pPr lvl="1">
              <a:buFont typeface="Wingdings" pitchFamily="2" charset="2"/>
              <a:buChar char="§"/>
            </a:pPr>
            <a:r>
              <a:rPr lang="fr-FR" b="1" dirty="0"/>
              <a:t>aplatissement :</a:t>
            </a:r>
          </a:p>
          <a:p>
            <a:pPr lvl="2">
              <a:buFont typeface="Wingdings" pitchFamily="2" charset="2"/>
              <a:buChar char="§"/>
            </a:pPr>
            <a:r>
              <a:rPr lang="fr-FR" b="1" dirty="0"/>
              <a:t>Proche de celui de la distribution normale pour les teneurs en protéines et sel</a:t>
            </a:r>
          </a:p>
          <a:p>
            <a:pPr lvl="2">
              <a:buFont typeface="Wingdings" pitchFamily="2" charset="2"/>
              <a:buChar char="§"/>
            </a:pPr>
            <a:r>
              <a:rPr lang="fr-FR" b="1" dirty="0"/>
              <a:t>Inférieur à celui de la distribution normale pour les teneurs en graisses, graisses saturées et sucre</a:t>
            </a:r>
          </a:p>
          <a:p>
            <a:pPr lvl="2">
              <a:buFont typeface="Wingdings" pitchFamily="2" charset="2"/>
              <a:buChar char="§"/>
            </a:pPr>
            <a:r>
              <a:rPr lang="fr-FR" b="1" dirty="0"/>
              <a:t>Supérieur à celui de la distribution normale pour le score Nutri-Score, la teneur calorique et en carbohydrates</a:t>
            </a:r>
          </a:p>
          <a:p>
            <a:r>
              <a:rPr lang="fr-FR" b="1" dirty="0"/>
              <a:t>Le score </a:t>
            </a:r>
            <a:r>
              <a:rPr lang="fr-FR" b="1" dirty="0" err="1"/>
              <a:t>Nutri</a:t>
            </a:r>
            <a:r>
              <a:rPr lang="fr-FR" b="1" dirty="0"/>
              <a:t>-Score et la teneur calorique présentent une distribution </a:t>
            </a:r>
            <a:r>
              <a:rPr lang="fr-FR" b="1" dirty="0" err="1"/>
              <a:t>bi-modale</a:t>
            </a:r>
            <a:r>
              <a:rPr lang="fr-FR" b="1" dirty="0"/>
              <a:t>.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UNIVARIÉE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685893"/>
            <a:ext cx="4721216" cy="18887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Graphique 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variables</a:t>
            </a:r>
            <a:r>
              <a:rPr lang="fr-FR" sz="3100" dirty="0"/>
              <a:t> </a:t>
            </a:r>
            <a:r>
              <a:rPr lang="fr-FR" sz="3100" dirty="0">
                <a:solidFill>
                  <a:schemeClr val="accent1"/>
                </a:solidFill>
              </a:rPr>
              <a:t>quantitatives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677C06-3D69-AF4E-BA7D-065792F2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8"/>
          <a:stretch/>
        </p:blipFill>
        <p:spPr>
          <a:xfrm>
            <a:off x="210700" y="19446"/>
            <a:ext cx="6301312" cy="6828662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39F4233A-D3D5-7744-B0A7-90003C51A446}"/>
              </a:ext>
            </a:extLst>
          </p:cNvPr>
          <p:cNvSpPr/>
          <p:nvPr/>
        </p:nvSpPr>
        <p:spPr>
          <a:xfrm rot="16200000">
            <a:off x="1659483" y="5111043"/>
            <a:ext cx="251160" cy="314872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35099C6A-4E97-8A42-84F1-4B1D8F30EC9D}"/>
              </a:ext>
            </a:extLst>
          </p:cNvPr>
          <p:cNvSpPr/>
          <p:nvPr/>
        </p:nvSpPr>
        <p:spPr>
          <a:xfrm rot="16200000">
            <a:off x="4853710" y="5155998"/>
            <a:ext cx="251160" cy="30654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0B3B5CEA-5C67-8947-BAAD-18E0BDBAF72E}"/>
              </a:ext>
            </a:extLst>
          </p:cNvPr>
          <p:cNvSpPr/>
          <p:nvPr/>
        </p:nvSpPr>
        <p:spPr>
          <a:xfrm rot="16200000">
            <a:off x="4853710" y="3559111"/>
            <a:ext cx="251160" cy="30654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21D61088-CCE9-5745-BC64-6DA876C45DA1}"/>
              </a:ext>
            </a:extLst>
          </p:cNvPr>
          <p:cNvSpPr/>
          <p:nvPr/>
        </p:nvSpPr>
        <p:spPr>
          <a:xfrm rot="16200000">
            <a:off x="1658696" y="3517470"/>
            <a:ext cx="251160" cy="314872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51706C45-19FE-D648-90F7-A81795E654F7}"/>
              </a:ext>
            </a:extLst>
          </p:cNvPr>
          <p:cNvSpPr/>
          <p:nvPr/>
        </p:nvSpPr>
        <p:spPr>
          <a:xfrm rot="16200000">
            <a:off x="4853710" y="1962224"/>
            <a:ext cx="251160" cy="30654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6709578E-996C-2043-AF03-DDBF07A34F2F}"/>
              </a:ext>
            </a:extLst>
          </p:cNvPr>
          <p:cNvSpPr/>
          <p:nvPr/>
        </p:nvSpPr>
        <p:spPr>
          <a:xfrm rot="16200000">
            <a:off x="1658696" y="1920583"/>
            <a:ext cx="251160" cy="314872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C2653921-0848-E34C-ADEE-3DFF643CDC86}"/>
              </a:ext>
            </a:extLst>
          </p:cNvPr>
          <p:cNvSpPr/>
          <p:nvPr/>
        </p:nvSpPr>
        <p:spPr>
          <a:xfrm rot="16200000">
            <a:off x="4853709" y="404729"/>
            <a:ext cx="251160" cy="30654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52318070-3E2E-A642-AD98-A336C12AE6F0}"/>
              </a:ext>
            </a:extLst>
          </p:cNvPr>
          <p:cNvSpPr/>
          <p:nvPr/>
        </p:nvSpPr>
        <p:spPr>
          <a:xfrm rot="16200000">
            <a:off x="1658695" y="363088"/>
            <a:ext cx="251160" cy="3148726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AC1F93-2E8A-264D-9060-42D4E499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9" y="43916"/>
            <a:ext cx="6202811" cy="673914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8483E8-3838-864A-977E-4F9B19D30791}"/>
              </a:ext>
            </a:extLst>
          </p:cNvPr>
          <p:cNvCxnSpPr>
            <a:cxnSpLocks/>
          </p:cNvCxnSpPr>
          <p:nvPr/>
        </p:nvCxnSpPr>
        <p:spPr>
          <a:xfrm flipV="1">
            <a:off x="2464681" y="963826"/>
            <a:ext cx="0" cy="5076000"/>
          </a:xfrm>
          <a:prstGeom prst="line">
            <a:avLst/>
          </a:prstGeom>
          <a:ln w="76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4264FF-80B5-1849-AD6C-F6EC8032A0D4}"/>
              </a:ext>
            </a:extLst>
          </p:cNvPr>
          <p:cNvSpPr txBox="1"/>
          <p:nvPr/>
        </p:nvSpPr>
        <p:spPr>
          <a:xfrm>
            <a:off x="2273642" y="476477"/>
            <a:ext cx="30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B78AC-9FD9-4A49-B7D5-E665A837EA9C}"/>
              </a:ext>
            </a:extLst>
          </p:cNvPr>
          <p:cNvSpPr txBox="1"/>
          <p:nvPr/>
        </p:nvSpPr>
        <p:spPr>
          <a:xfrm>
            <a:off x="3220631" y="2735420"/>
            <a:ext cx="585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11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569952-4CC5-F043-A681-38A613A2CBE1}"/>
              </a:ext>
            </a:extLst>
          </p:cNvPr>
          <p:cNvCxnSpPr>
            <a:cxnSpLocks/>
          </p:cNvCxnSpPr>
          <p:nvPr/>
        </p:nvCxnSpPr>
        <p:spPr>
          <a:xfrm flipV="1">
            <a:off x="3531481" y="3233926"/>
            <a:ext cx="0" cy="2808000"/>
          </a:xfrm>
          <a:prstGeom prst="line">
            <a:avLst/>
          </a:prstGeom>
          <a:ln w="76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boat, water, large&#10;&#10;Description automatically generated">
            <a:extLst>
              <a:ext uri="{FF2B5EF4-FFF2-40B4-BE49-F238E27FC236}">
                <a16:creationId xmlns:a16="http://schemas.microsoft.com/office/drawing/2014/main" id="{FDAFDD03-EF1F-CD4F-949C-38605440D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8" r="8457"/>
          <a:stretch/>
        </p:blipFill>
        <p:spPr>
          <a:xfrm>
            <a:off x="24258" y="1630253"/>
            <a:ext cx="3301957" cy="356033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9B95DB-3AF3-BB45-8EEF-C4E39FE4243A}"/>
              </a:ext>
            </a:extLst>
          </p:cNvPr>
          <p:cNvCxnSpPr>
            <a:cxnSpLocks/>
          </p:cNvCxnSpPr>
          <p:nvPr/>
        </p:nvCxnSpPr>
        <p:spPr>
          <a:xfrm flipV="1">
            <a:off x="531329" y="1811870"/>
            <a:ext cx="0" cy="2869377"/>
          </a:xfrm>
          <a:prstGeom prst="line">
            <a:avLst/>
          </a:prstGeom>
          <a:ln w="76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491995-5716-CE4F-BF14-88DE850EE9EB}"/>
              </a:ext>
            </a:extLst>
          </p:cNvPr>
          <p:cNvSpPr txBox="1"/>
          <p:nvPr/>
        </p:nvSpPr>
        <p:spPr>
          <a:xfrm>
            <a:off x="344475" y="1310726"/>
            <a:ext cx="30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9A85C-0724-E54F-A34A-7796C48E0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3" t="8799"/>
          <a:stretch/>
        </p:blipFill>
        <p:spPr>
          <a:xfrm>
            <a:off x="3358638" y="1687144"/>
            <a:ext cx="3256005" cy="345422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6D9B52-4F24-1B43-A9DD-15D04329ABD5}"/>
              </a:ext>
            </a:extLst>
          </p:cNvPr>
          <p:cNvCxnSpPr>
            <a:cxnSpLocks/>
          </p:cNvCxnSpPr>
          <p:nvPr/>
        </p:nvCxnSpPr>
        <p:spPr>
          <a:xfrm flipV="1">
            <a:off x="4891832" y="1848961"/>
            <a:ext cx="0" cy="2808000"/>
          </a:xfrm>
          <a:prstGeom prst="line">
            <a:avLst/>
          </a:prstGeom>
          <a:ln w="76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2CDB9E-811C-A14B-A1FD-63ADBAF95D4E}"/>
              </a:ext>
            </a:extLst>
          </p:cNvPr>
          <p:cNvSpPr txBox="1"/>
          <p:nvPr/>
        </p:nvSpPr>
        <p:spPr>
          <a:xfrm>
            <a:off x="4434087" y="1410607"/>
            <a:ext cx="91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1464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AFDE1-D1A2-4F49-ABB3-158CA9AD4811}"/>
              </a:ext>
            </a:extLst>
          </p:cNvPr>
          <p:cNvSpPr txBox="1"/>
          <p:nvPr/>
        </p:nvSpPr>
        <p:spPr>
          <a:xfrm>
            <a:off x="1001421" y="167715"/>
            <a:ext cx="481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energy_100g - ZOOM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064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6" grpId="0"/>
      <p:bldP spid="36" grpId="1"/>
      <p:bldP spid="37" grpId="0"/>
      <p:bldP spid="44" grpId="0"/>
      <p:bldP spid="38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fr-FR" sz="3000" dirty="0"/>
              <a:t>Cadre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8305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fr-FR" dirty="0"/>
              <a:t>Organisme public français sous la tutelle du ministère de la santé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dirty="0"/>
              <a:t>	🎯 MISSION :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fr-FR" dirty="0"/>
              <a:t>	« </a:t>
            </a:r>
            <a:r>
              <a:rPr lang="en-US" dirty="0" err="1"/>
              <a:t>améliorer</a:t>
            </a:r>
            <a:r>
              <a:rPr lang="en-US" dirty="0"/>
              <a:t> et </a:t>
            </a:r>
            <a:r>
              <a:rPr lang="en-US" dirty="0" err="1"/>
              <a:t>protéger</a:t>
            </a:r>
            <a:r>
              <a:rPr lang="en-US" dirty="0"/>
              <a:t> la 	santé des populations".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fr-FR" dirty="0"/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fr-FR" dirty="0"/>
              <a:t>Appel à projet :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fr-FR" dirty="0"/>
              <a:t>Proposer une idée innovante d’application en lien avec l’alimentation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0"/>
            <a:ext cx="672084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6DF5F48-6E43-674D-84A8-83699167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80" y="2017163"/>
            <a:ext cx="5025464" cy="28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267622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ANALYSE MULTIVARIÉE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Relations entre variables qualitatives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Lettre </a:t>
            </a:r>
            <a:r>
              <a:rPr lang="fr-FR" b="1" dirty="0" err="1"/>
              <a:t>Nutri</a:t>
            </a:r>
            <a:r>
              <a:rPr lang="fr-FR" b="1" dirty="0"/>
              <a:t>-Score et les autres variables qualitatives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Relations entre variables quantitatives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Score </a:t>
            </a:r>
            <a:r>
              <a:rPr lang="fr-FR" b="1" dirty="0" err="1"/>
              <a:t>Nutri</a:t>
            </a:r>
            <a:r>
              <a:rPr lang="fr-FR" b="1" dirty="0"/>
              <a:t>-Score et les autres variables quantitatives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Relations entre variables qualitatives et quantitatives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 err="1"/>
              <a:t>Nutri</a:t>
            </a:r>
            <a:r>
              <a:rPr lang="fr-FR" b="1" dirty="0"/>
              <a:t>-Score (lettre et score) et les autres variables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7" name="Content Placeholder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166544-2C9D-AF4F-83ED-379A42EDD526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4"/>
          <a:srcRect t="14357" r="640" b="19853"/>
          <a:stretch/>
        </p:blipFill>
        <p:spPr>
          <a:xfrm>
            <a:off x="15211" y="1786"/>
            <a:ext cx="6721200" cy="68562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4BE3F0-F4BA-4F48-8E52-0D23F93F4699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49052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59845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3144478"/>
            <a:ext cx="4306991" cy="303768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fr-FR" sz="2400" dirty="0"/>
              <a:t>Corrélations les plus probables : </a:t>
            </a:r>
          </a:p>
          <a:p>
            <a:pPr lvl="1">
              <a:buFont typeface=".Apple Color Emoji UI"/>
              <a:buChar char="🟢"/>
            </a:pPr>
            <a:r>
              <a:rPr lang="fr-FR" sz="2200" dirty="0"/>
              <a:t>« Fruits and </a:t>
            </a:r>
            <a:r>
              <a:rPr lang="fr-FR" sz="2200" dirty="0" err="1"/>
              <a:t>vegetables</a:t>
            </a:r>
            <a:r>
              <a:rPr lang="fr-FR" sz="2200" dirty="0"/>
              <a:t> » - A</a:t>
            </a:r>
          </a:p>
          <a:p>
            <a:pPr lvl="1">
              <a:buFont typeface=".Apple Color Emoji UI"/>
              <a:buChar char="🔴"/>
            </a:pPr>
            <a:r>
              <a:rPr lang="fr-FR" sz="2200" dirty="0"/>
              <a:t>« </a:t>
            </a:r>
            <a:r>
              <a:rPr lang="fr-FR" sz="2200" dirty="0" err="1"/>
              <a:t>Sugary</a:t>
            </a:r>
            <a:r>
              <a:rPr lang="fr-FR" sz="2200" dirty="0"/>
              <a:t> snacks » - E</a:t>
            </a:r>
          </a:p>
          <a:p>
            <a:pPr>
              <a:buFont typeface="Wingdings" pitchFamily="2" charset="2"/>
              <a:buChar char="v"/>
            </a:pPr>
            <a:endParaRPr lang="fr-FR" sz="2400" dirty="0"/>
          </a:p>
          <a:p>
            <a:pPr>
              <a:buFont typeface="Wingdings" pitchFamily="2" charset="2"/>
              <a:buChar char="v"/>
            </a:pPr>
            <a:r>
              <a:rPr lang="fr-FR" sz="2000" dirty="0"/>
              <a:t>Test Khi-2 : </a:t>
            </a:r>
          </a:p>
          <a:p>
            <a:pPr marL="0" indent="0">
              <a:buNone/>
            </a:pPr>
            <a:r>
              <a:rPr lang="fr-FR" sz="2000" dirty="0"/>
              <a:t>	La probabilité d’obtenir ces valeurs si les 	variables sont indépendantes (P-valeur) 	est proche de 0.</a:t>
            </a:r>
            <a:r>
              <a:rPr lang="fr-FR" b="1" dirty="0"/>
              <a:t>  </a:t>
            </a:r>
          </a:p>
          <a:p>
            <a:pPr lvl="1">
              <a:buFont typeface="Wingdings" pitchFamily="2" charset="2"/>
              <a:buChar char="Ø"/>
            </a:pPr>
            <a:r>
              <a:rPr lang="fr-FR" sz="1900" b="1" dirty="0"/>
              <a:t>Les valeurs sont dépendantes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736486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1. Variables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lettre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- pnns1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F6DDC-0824-8E44-85A0-27869059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10" y="1005349"/>
            <a:ext cx="2355213" cy="268073"/>
          </a:xfrm>
          <a:prstGeom prst="rect">
            <a:avLst/>
          </a:prstGeom>
        </p:spPr>
      </p:pic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7A308F26-56B8-EC42-AB4A-5AF5032D6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24" r="8812"/>
          <a:stretch/>
        </p:blipFill>
        <p:spPr>
          <a:xfrm>
            <a:off x="410817" y="1607144"/>
            <a:ext cx="6050280" cy="3213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A8EAC3-3694-E647-9026-BC63CC5FAF7A}"/>
              </a:ext>
            </a:extLst>
          </p:cNvPr>
          <p:cNvSpPr txBox="1"/>
          <p:nvPr/>
        </p:nvSpPr>
        <p:spPr>
          <a:xfrm>
            <a:off x="1499102" y="1212311"/>
            <a:ext cx="521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AVEC MISE EN LUMIÈRE DES RELATIONS PROBABLES (KHI-2) </a:t>
            </a:r>
          </a:p>
        </p:txBody>
      </p:sp>
      <p:graphicFrame>
        <p:nvGraphicFramePr>
          <p:cNvPr id="15" name="Content Placeholder 19">
            <a:extLst>
              <a:ext uri="{FF2B5EF4-FFF2-40B4-BE49-F238E27FC236}">
                <a16:creationId xmlns:a16="http://schemas.microsoft.com/office/drawing/2014/main" id="{DACA2655-1FAB-0C43-851F-DBD529C039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232590"/>
              </p:ext>
            </p:extLst>
          </p:nvPr>
        </p:nvGraphicFramePr>
        <p:xfrm>
          <a:off x="8546" y="5984540"/>
          <a:ext cx="6717277" cy="8734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48741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229864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203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GROUPES PNNS_1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LETTRE NUTRI-SCORE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Fruits and vegetables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84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Sugary snacks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75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7476" y="4555058"/>
            <a:ext cx="4675998" cy="16639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Test Khi-2 : La probabilité d’obtenir ces valeurs si les variables sont indépendantes (P-valeur) est proche de 0.</a:t>
            </a:r>
            <a:r>
              <a:rPr lang="fr-FR" sz="1600" b="1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 Les valeurs sont dépendantes</a:t>
            </a:r>
            <a:endParaRPr lang="fr-FR" sz="1100" dirty="0"/>
          </a:p>
          <a:p>
            <a:pPr>
              <a:buFont typeface="Wingdings" pitchFamily="2" charset="2"/>
              <a:buChar char="v"/>
            </a:pPr>
            <a:endParaRPr lang="fr-F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851065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1. variables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lettre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- pnns2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E0A3BC35-1800-F846-A29A-D4EB02ECF7BC}"/>
              </a:ext>
            </a:extLst>
          </p:cNvPr>
          <p:cNvSpPr txBox="1">
            <a:spLocks/>
          </p:cNvSpPr>
          <p:nvPr/>
        </p:nvSpPr>
        <p:spPr>
          <a:xfrm>
            <a:off x="7161864" y="2826204"/>
            <a:ext cx="4894903" cy="202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fr-FR" dirty="0"/>
              <a:t>Corrélations les plus probables : </a:t>
            </a:r>
          </a:p>
          <a:p>
            <a:pPr lvl="1">
              <a:buFont typeface=".Apple Color Emoji UI"/>
              <a:buChar char="🟢"/>
            </a:pPr>
            <a:r>
              <a:rPr lang="fr-FR" sz="1800" dirty="0"/>
              <a:t>« </a:t>
            </a:r>
            <a:r>
              <a:rPr lang="fr-FR" sz="1800" dirty="0" err="1"/>
              <a:t>Vegetables</a:t>
            </a:r>
            <a:r>
              <a:rPr lang="fr-FR" sz="1800" dirty="0"/>
              <a:t> » - A</a:t>
            </a:r>
          </a:p>
          <a:p>
            <a:pPr lvl="1">
              <a:buFont typeface=".Apple Color Emoji UI"/>
              <a:buChar char="🔴"/>
            </a:pPr>
            <a:r>
              <a:rPr lang="fr-FR" sz="1800" dirty="0"/>
              <a:t>« </a:t>
            </a:r>
            <a:r>
              <a:rPr lang="fr-FR" sz="1800" dirty="0" err="1"/>
              <a:t>Sweetened</a:t>
            </a:r>
            <a:r>
              <a:rPr lang="fr-FR" sz="1800" dirty="0"/>
              <a:t> </a:t>
            </a:r>
            <a:r>
              <a:rPr lang="fr-FR" sz="1800" dirty="0" err="1"/>
              <a:t>beverages</a:t>
            </a:r>
            <a:r>
              <a:rPr lang="fr-FR" sz="1800" dirty="0"/>
              <a:t> » - E</a:t>
            </a:r>
          </a:p>
          <a:p>
            <a:pPr lvl="1">
              <a:buFont typeface=".Apple Color Emoji UI"/>
              <a:buChar char="🔴"/>
            </a:pPr>
            <a:r>
              <a:rPr lang="fr-FR" sz="1800" dirty="0"/>
              <a:t>« Biscuits and cakes » - 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FEEFCA-A948-4C42-8E15-96CC4E668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r="9144"/>
          <a:stretch/>
        </p:blipFill>
        <p:spPr>
          <a:xfrm>
            <a:off x="317393" y="976357"/>
            <a:ext cx="6082491" cy="554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C8B376-95E2-1E47-8F74-97D523FCD6FD}"/>
              </a:ext>
            </a:extLst>
          </p:cNvPr>
          <p:cNvSpPr txBox="1"/>
          <p:nvPr/>
        </p:nvSpPr>
        <p:spPr>
          <a:xfrm>
            <a:off x="1636894" y="668580"/>
            <a:ext cx="521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AVEC MISE EN LUMIÈRE DES RELATIONS PROBABLES (KHI-2)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72CC79-5BE8-8747-A1F7-014FE295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6" y="446227"/>
            <a:ext cx="2355213" cy="2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7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028" y="3170594"/>
            <a:ext cx="4306991" cy="31582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2400" dirty="0"/>
              <a:t>Corrélation la plus probable : </a:t>
            </a:r>
          </a:p>
          <a:p>
            <a:pPr lvl="1">
              <a:buFont typeface=".Apple Color Emoji UI"/>
              <a:buChar char="🟢"/>
            </a:pPr>
            <a:r>
              <a:rPr lang="fr-FR" sz="2200" dirty="0"/>
              <a:t>  1- A</a:t>
            </a:r>
          </a:p>
          <a:p>
            <a:pPr>
              <a:buFont typeface="Wingdings" pitchFamily="2" charset="2"/>
              <a:buChar char="v"/>
            </a:pPr>
            <a:r>
              <a:rPr lang="fr-FR" sz="2000" dirty="0"/>
              <a:t>Test Khi-2 : La probabilité d’obtenir ces valeurs si les variables sont indépendantes (P-valeur) est proche de 0.</a:t>
            </a:r>
            <a:endParaRPr lang="fr-FR" sz="2000" b="1" dirty="0"/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Les valeurs sont dépendantes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47637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1. VARIABLES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LETTRE NUTRI-SCORE - NOVA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F6DDC-0824-8E44-85A0-27869059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83" y="1015941"/>
            <a:ext cx="2355213" cy="268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4AF287-C4CA-7045-AAED-989E0C85CF73}"/>
              </a:ext>
            </a:extLst>
          </p:cNvPr>
          <p:cNvSpPr txBox="1"/>
          <p:nvPr/>
        </p:nvSpPr>
        <p:spPr>
          <a:xfrm>
            <a:off x="1284175" y="1256042"/>
            <a:ext cx="521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AVEC MISE EN LUMIÈRE DES RELATIONS PROBABLES (KHI-2) </a:t>
            </a:r>
          </a:p>
        </p:txBody>
      </p:sp>
      <p:pic>
        <p:nvPicPr>
          <p:cNvPr id="9" name="Picture 8" descr="A picture containing black, clock&#10;&#10;Description automatically generated">
            <a:extLst>
              <a:ext uri="{FF2B5EF4-FFF2-40B4-BE49-F238E27FC236}">
                <a16:creationId xmlns:a16="http://schemas.microsoft.com/office/drawing/2014/main" id="{ABE65E45-EC65-0848-90B6-B7712B0A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33"/>
          <a:stretch/>
        </p:blipFill>
        <p:spPr>
          <a:xfrm>
            <a:off x="791023" y="1583064"/>
            <a:ext cx="5391777" cy="354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5143A8-ECB3-9045-A516-6EF1693C245E}"/>
              </a:ext>
            </a:extLst>
          </p:cNvPr>
          <p:cNvSpPr/>
          <p:nvPr/>
        </p:nvSpPr>
        <p:spPr>
          <a:xfrm>
            <a:off x="1453058" y="1476898"/>
            <a:ext cx="4880113" cy="143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89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498276"/>
            <a:ext cx="4432559" cy="3927237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🔴"/>
            </a:pPr>
            <a:r>
              <a:rPr lang="fr-FR" sz="1400" dirty="0"/>
              <a:t>Plus la teneur calorique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graisses est importante…</a:t>
            </a:r>
          </a:p>
          <a:p>
            <a:pPr marL="0" indent="0">
              <a:buNone/>
            </a:pPr>
            <a:r>
              <a:rPr lang="fr-FR" sz="1400" dirty="0"/>
              <a:t>🔴 🔴 Plus la teneur en graisses saturées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sucres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sel est importante…</a:t>
            </a:r>
          </a:p>
          <a:p>
            <a:pPr>
              <a:buFont typeface=".Apple Color Emoji UI"/>
              <a:buChar char="❌"/>
            </a:pPr>
            <a:r>
              <a:rPr lang="fr-FR" sz="1400" dirty="0"/>
              <a:t>Plus le </a:t>
            </a:r>
            <a:r>
              <a:rPr lang="fr-FR" sz="1400" dirty="0" err="1"/>
              <a:t>Nutri</a:t>
            </a:r>
            <a:r>
              <a:rPr lang="fr-FR" sz="1400" dirty="0"/>
              <a:t>-Score est mauvais</a:t>
            </a:r>
          </a:p>
          <a:p>
            <a:pPr lvl="1">
              <a:buFont typeface="Wingdings" pitchFamily="2" charset="2"/>
              <a:buChar char="Ø"/>
            </a:pPr>
            <a:endParaRPr lang="fr-FR" sz="1400" dirty="0"/>
          </a:p>
          <a:p>
            <a:pPr>
              <a:buClr>
                <a:srgbClr val="00B050"/>
              </a:buClr>
              <a:buFont typeface=".Apple Color Emoji UI"/>
              <a:buChar char="🟢"/>
            </a:pPr>
            <a:r>
              <a:rPr lang="fr-FR" sz="1400" dirty="0"/>
              <a:t>Plus la teneur en protéines est importante…</a:t>
            </a:r>
          </a:p>
          <a:p>
            <a:pPr>
              <a:buFont typeface=".Apple Color Emoji UI"/>
              <a:buChar char="✅"/>
            </a:pPr>
            <a:r>
              <a:rPr lang="fr-FR" sz="1400" dirty="0"/>
              <a:t>Plus le score </a:t>
            </a:r>
            <a:r>
              <a:rPr lang="fr-FR" sz="1400" dirty="0" err="1"/>
              <a:t>Nutri</a:t>
            </a:r>
            <a:r>
              <a:rPr lang="fr-FR" sz="1400" dirty="0"/>
              <a:t>-Score est bon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754693"/>
            <a:ext cx="4894902" cy="17435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2.Variables quantitatives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nutriscore – 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810C9B0A-09E4-4D40-B2A5-E8A2767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5" y="19508"/>
            <a:ext cx="6475815" cy="6811991"/>
          </a:xfrm>
          <a:prstGeom prst="rect">
            <a:avLst/>
          </a:prstGeo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0574CFB4-2219-774A-AC29-964D6B483BC4}"/>
              </a:ext>
            </a:extLst>
          </p:cNvPr>
          <p:cNvSpPr/>
          <p:nvPr/>
        </p:nvSpPr>
        <p:spPr>
          <a:xfrm>
            <a:off x="957945" y="1985554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95DCEB90-0EAD-E941-9885-7B7A2F8DAD25}"/>
              </a:ext>
            </a:extLst>
          </p:cNvPr>
          <p:cNvSpPr/>
          <p:nvPr/>
        </p:nvSpPr>
        <p:spPr>
          <a:xfrm>
            <a:off x="957945" y="2791097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88567D24-373D-AD4C-B6E0-3C3CA47C4A66}"/>
              </a:ext>
            </a:extLst>
          </p:cNvPr>
          <p:cNvSpPr/>
          <p:nvPr/>
        </p:nvSpPr>
        <p:spPr>
          <a:xfrm>
            <a:off x="957945" y="4358980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4952B981-9E8B-5241-93C3-CE951ACC4468}"/>
              </a:ext>
            </a:extLst>
          </p:cNvPr>
          <p:cNvSpPr/>
          <p:nvPr/>
        </p:nvSpPr>
        <p:spPr>
          <a:xfrm>
            <a:off x="960270" y="5186632"/>
            <a:ext cx="60960" cy="705395"/>
          </a:xfrm>
          <a:prstGeom prst="righ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13CF2D8-54BD-A14A-B1F5-0B701E03DE4E}"/>
              </a:ext>
            </a:extLst>
          </p:cNvPr>
          <p:cNvSpPr/>
          <p:nvPr/>
        </p:nvSpPr>
        <p:spPr>
          <a:xfrm>
            <a:off x="957945" y="1173140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9B3C6912-247B-5242-BC2C-6543D23D93CE}"/>
              </a:ext>
            </a:extLst>
          </p:cNvPr>
          <p:cNvSpPr/>
          <p:nvPr/>
        </p:nvSpPr>
        <p:spPr>
          <a:xfrm>
            <a:off x="949234" y="6092511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4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679941"/>
            <a:ext cx="4582574" cy="364885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fr-FR" sz="1600" dirty="0"/>
              <a:t>Mise en lumière des relations linéaires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/>
              <a:t>Concentration des zones rougeâtres dans le cadran en haut à gauche : 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Le score </a:t>
            </a:r>
            <a:r>
              <a:rPr lang="fr-FR" sz="1400" dirty="0" err="1"/>
              <a:t>Nutri</a:t>
            </a:r>
            <a:r>
              <a:rPr lang="fr-FR" sz="1400" dirty="0"/>
              <a:t>-Score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La teneur calorique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La teneur en graisses 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La teneur en graisses saturées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La teneur en sucre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/>
              <a:t>Paires de variables corrélées sur la diagonale: 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teneur en carbohydrates et en sucres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teneur en protéines et en sel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735980"/>
            <a:ext cx="4894903" cy="16509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2.VARIABLES quantitatives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variables quantitatives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ADA18-6389-0C47-9EFE-5BE20493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7"/>
          <a:stretch/>
        </p:blipFill>
        <p:spPr>
          <a:xfrm>
            <a:off x="29541" y="822469"/>
            <a:ext cx="6681112" cy="5983055"/>
          </a:xfrm>
          <a:prstGeom prst="rect">
            <a:avLst/>
          </a:prstGeom>
          <a:solidFill>
            <a:srgbClr val="DB3B46"/>
          </a:solidFill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3A104-BEB5-7D4C-A8CE-5F5A79D76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438" b="95873"/>
          <a:stretch/>
        </p:blipFill>
        <p:spPr>
          <a:xfrm>
            <a:off x="516613" y="367446"/>
            <a:ext cx="5684051" cy="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6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997844"/>
            <a:ext cx="4306991" cy="333095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1600" dirty="0"/>
              <a:t>Mise en lumière des relations monotones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/>
              <a:t>Les mêmes relations que celles du coefficient de corrélation de Pearson</a:t>
            </a:r>
          </a:p>
          <a:p>
            <a:pPr>
              <a:buFont typeface="Wingdings" pitchFamily="2" charset="2"/>
              <a:buChar char="Ø"/>
            </a:pPr>
            <a:r>
              <a:rPr lang="fr-FR" sz="1600" dirty="0"/>
              <a:t>L'apparition de nouvelles relations monotones entre les teneurs en: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Sel 	graisses</a:t>
            </a:r>
          </a:p>
          <a:p>
            <a:pPr marL="457200" lvl="1" indent="0">
              <a:buNone/>
            </a:pPr>
            <a:r>
              <a:rPr lang="fr-FR" sz="1400" dirty="0"/>
              <a:t>		graisses saturées</a:t>
            </a:r>
          </a:p>
          <a:p>
            <a:pPr lvl="1">
              <a:buFont typeface=".Apple Color Emoji UI"/>
              <a:buChar char="🔗"/>
            </a:pPr>
            <a:r>
              <a:rPr lang="fr-FR" sz="1400" dirty="0"/>
              <a:t>Protéines 	énergie</a:t>
            </a:r>
          </a:p>
          <a:p>
            <a:pPr marL="457200" lvl="1" indent="0">
              <a:buNone/>
            </a:pPr>
            <a:r>
              <a:rPr lang="fr-FR" sz="1400" dirty="0"/>
              <a:t>			graisses</a:t>
            </a:r>
          </a:p>
          <a:p>
            <a:pPr marL="457200" lvl="1" indent="0">
              <a:buNone/>
            </a:pPr>
            <a:r>
              <a:rPr lang="fr-FR" sz="1400" dirty="0"/>
              <a:t>			graisses saturées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894902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2.variables quantitatives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variables quantitatives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A7A4F-C2F9-E648-AF9A-81082AEE2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8"/>
          <a:stretch/>
        </p:blipFill>
        <p:spPr>
          <a:xfrm>
            <a:off x="59937" y="924339"/>
            <a:ext cx="6587505" cy="578228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3E03AD-F54C-FB45-97C5-AE94D0118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9" t="11" b="95413"/>
          <a:stretch/>
        </p:blipFill>
        <p:spPr>
          <a:xfrm>
            <a:off x="377245" y="437019"/>
            <a:ext cx="5822796" cy="298174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4E04DF9D-BEC0-1044-912D-FBAA8DC23372}"/>
              </a:ext>
            </a:extLst>
          </p:cNvPr>
          <p:cNvSpPr/>
          <p:nvPr/>
        </p:nvSpPr>
        <p:spPr>
          <a:xfrm>
            <a:off x="8385819" y="4688619"/>
            <a:ext cx="162859" cy="553942"/>
          </a:xfrm>
          <a:prstGeom prst="leftBrace">
            <a:avLst>
              <a:gd name="adj1" fmla="val 8333"/>
              <a:gd name="adj2" fmla="val 205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D5712B9-D4DA-154E-951C-BA12BAB3034A}"/>
              </a:ext>
            </a:extLst>
          </p:cNvPr>
          <p:cNvSpPr/>
          <p:nvPr/>
        </p:nvSpPr>
        <p:spPr>
          <a:xfrm>
            <a:off x="8867150" y="5364479"/>
            <a:ext cx="195570" cy="900853"/>
          </a:xfrm>
          <a:prstGeom prst="leftBrace">
            <a:avLst>
              <a:gd name="adj1" fmla="val 8333"/>
              <a:gd name="adj2" fmla="val 138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3172E27B-27BC-F546-A674-80F91D0D9DBA}"/>
              </a:ext>
            </a:extLst>
          </p:cNvPr>
          <p:cNvSpPr/>
          <p:nvPr/>
        </p:nvSpPr>
        <p:spPr>
          <a:xfrm>
            <a:off x="1663700" y="3924300"/>
            <a:ext cx="1828800" cy="1318261"/>
          </a:xfrm>
          <a:prstGeom prst="donut">
            <a:avLst>
              <a:gd name="adj" fmla="val 3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894903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- </a:t>
            </a:r>
            <a:r>
              <a:rPr lang="fr-FR" sz="3100" dirty="0" err="1">
                <a:solidFill>
                  <a:schemeClr val="accent1"/>
                </a:solidFill>
              </a:rPr>
              <a:t>pnns</a:t>
            </a:r>
            <a:r>
              <a:rPr lang="fr-FR" sz="3100" dirty="0">
                <a:solidFill>
                  <a:schemeClr val="accent1"/>
                </a:solidFill>
              </a:rPr>
              <a:t> 1</a:t>
            </a:r>
            <a:endParaRPr lang="fr-FR" sz="22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B075A-525A-F143-BE05-F39CD4E6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5" y="951470"/>
            <a:ext cx="6531167" cy="465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🟢 Bons scores ([-10</a:t>
            </a:r>
            <a:r>
              <a:rPr lang="en-MQ" dirty="0"/>
              <a:t>;</a:t>
            </a:r>
            <a:r>
              <a:rPr lang="fr-FR" dirty="0"/>
              <a:t> 5]): </a:t>
            </a:r>
            <a:r>
              <a:rPr lang="en-US" dirty="0"/>
              <a:t>"Fruits and vegetables" </a:t>
            </a:r>
          </a:p>
          <a:p>
            <a:r>
              <a:rPr lang="en-US" dirty="0"/>
              <a:t>🔴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mauvais</a:t>
            </a:r>
            <a:r>
              <a:rPr lang="en-US" dirty="0"/>
              <a:t> scores( &gt; 11) : "Sugary snacks" </a:t>
            </a:r>
          </a:p>
          <a:p>
            <a:endParaRPr lang="en-US" dirty="0"/>
          </a:p>
          <a:p>
            <a:pPr marL="285750" indent="-285750">
              <a:buFont typeface=".Apple Color Emoji UI"/>
              <a:buChar char="🔍"/>
            </a:pPr>
            <a:r>
              <a:rPr lang="en-US" dirty="0"/>
              <a:t>Cas particulier : "Fish Meat Eggs"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divisé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groupes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près</a:t>
            </a:r>
            <a:r>
              <a:rPr lang="en-US" dirty="0"/>
              <a:t> </a:t>
            </a:r>
            <a:r>
              <a:rPr lang="en-US" dirty="0" err="1"/>
              <a:t>égaux</a:t>
            </a:r>
            <a:r>
              <a:rPr lang="en-US" dirty="0"/>
              <a:t> de </a:t>
            </a:r>
            <a:r>
              <a:rPr lang="en-US" dirty="0" err="1"/>
              <a:t>valeurs</a:t>
            </a:r>
            <a:r>
              <a:rPr lang="en-US" dirty="0"/>
              <a:t> : 	</a:t>
            </a:r>
          </a:p>
          <a:p>
            <a:pPr marL="742950" lvl="1" indent="-285750">
              <a:buFont typeface=".Apple Color Emoji UI"/>
              <a:buChar char="🟢"/>
            </a:pPr>
            <a:r>
              <a:rPr lang="en-US" dirty="0" err="1"/>
              <a:t>Bonnes</a:t>
            </a:r>
            <a:r>
              <a:rPr lang="en-US" dirty="0"/>
              <a:t> pour </a:t>
            </a:r>
            <a:r>
              <a:rPr lang="en-US" dirty="0" err="1"/>
              <a:t>l'un</a:t>
            </a:r>
            <a:r>
              <a:rPr lang="en-US" dirty="0"/>
              <a:t> ([-5</a:t>
            </a:r>
            <a:r>
              <a:rPr lang="en-MQ" dirty="0"/>
              <a:t>;</a:t>
            </a:r>
            <a:r>
              <a:rPr lang="en-US" dirty="0"/>
              <a:t>5]) </a:t>
            </a:r>
          </a:p>
          <a:p>
            <a:pPr marL="742950" lvl="1" indent="-285750">
              <a:buFont typeface=".Apple Color Emoji UI"/>
              <a:buChar char="🔴"/>
            </a:pP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mauvaises</a:t>
            </a:r>
            <a:r>
              <a:rPr lang="en-US" dirty="0"/>
              <a:t> pour </a:t>
            </a:r>
            <a:r>
              <a:rPr lang="en-US" dirty="0" err="1"/>
              <a:t>l'autre</a:t>
            </a:r>
            <a:r>
              <a:rPr lang="en-US" dirty="0"/>
              <a:t> ([11</a:t>
            </a:r>
            <a:r>
              <a:rPr lang="en-MQ" dirty="0"/>
              <a:t>;</a:t>
            </a:r>
            <a:r>
              <a:rPr lang="en-US" dirty="0"/>
              <a:t>25)</a:t>
            </a:r>
          </a:p>
          <a:p>
            <a:endParaRPr lang="fr-FR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51AE0-33C7-3244-9FF3-DB4A365F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1" y="951470"/>
            <a:ext cx="6585956" cy="46574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A5A232-797F-3F4A-8184-BCD4EDBF5DC1}"/>
              </a:ext>
            </a:extLst>
          </p:cNvPr>
          <p:cNvCxnSpPr>
            <a:cxnSpLocks/>
          </p:cNvCxnSpPr>
          <p:nvPr/>
        </p:nvCxnSpPr>
        <p:spPr>
          <a:xfrm>
            <a:off x="545566" y="3895805"/>
            <a:ext cx="351160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7BEE26-A2BE-BE48-A086-985AE42C1EF8}"/>
              </a:ext>
            </a:extLst>
          </p:cNvPr>
          <p:cNvCxnSpPr>
            <a:cxnSpLocks/>
          </p:cNvCxnSpPr>
          <p:nvPr/>
        </p:nvCxnSpPr>
        <p:spPr>
          <a:xfrm>
            <a:off x="982275" y="3494954"/>
            <a:ext cx="384329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625AB4-111F-3B45-9756-6FE12DD3BAF2}"/>
              </a:ext>
            </a:extLst>
          </p:cNvPr>
          <p:cNvCxnSpPr>
            <a:cxnSpLocks/>
          </p:cNvCxnSpPr>
          <p:nvPr/>
        </p:nvCxnSpPr>
        <p:spPr>
          <a:xfrm>
            <a:off x="982275" y="5045848"/>
            <a:ext cx="4204448" cy="0"/>
          </a:xfrm>
          <a:prstGeom prst="line">
            <a:avLst/>
          </a:prstGeom>
          <a:ln w="38100">
            <a:solidFill>
              <a:srgbClr val="DC3D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4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9315" y="3653676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.Apple Color Emoji UI"/>
              <a:buChar char="🔴"/>
            </a:pPr>
            <a:r>
              <a:rPr lang="fr-FR" b="1" dirty="0"/>
              <a:t>🔴 Teneur en sucres</a:t>
            </a:r>
          </a:p>
          <a:p>
            <a:pPr marL="285750" indent="-285750">
              <a:buFont typeface=".Apple Color Emoji UI"/>
              <a:buChar char="🔴"/>
            </a:pPr>
            <a:endParaRPr lang="fr-FR" dirty="0"/>
          </a:p>
          <a:p>
            <a:pPr marL="285750" indent="-285750">
              <a:buFont typeface=".Apple Color Emoji UI"/>
              <a:buChar char="🔴"/>
            </a:pPr>
            <a:r>
              <a:rPr lang="fr-FR" b="1" dirty="0"/>
              <a:t>🔴 🔴 Teneur en graisses saturées</a:t>
            </a:r>
          </a:p>
          <a:p>
            <a:pPr marL="285750" indent="-285750">
              <a:buFont typeface=".Apple Color Emoji UI"/>
              <a:buChar char="🔴"/>
            </a:pPr>
            <a:endParaRPr lang="fr-FR" b="1" dirty="0"/>
          </a:p>
          <a:p>
            <a:pPr marL="285750" indent="-285750">
              <a:buFont typeface=".Apple Color Emoji UI"/>
              <a:buChar char="🟢"/>
            </a:pPr>
            <a:r>
              <a:rPr lang="fr-FR" b="1" dirty="0"/>
              <a:t>Teneur en protéines</a:t>
            </a:r>
          </a:p>
          <a:p>
            <a:pPr marL="285750" indent="-285750">
              <a:buFont typeface=".Apple Color Emoji UI"/>
              <a:buChar char="🟢"/>
            </a:pPr>
            <a:endParaRPr lang="fr-FR" b="1" dirty="0"/>
          </a:p>
          <a:p>
            <a:pPr marL="285750" indent="-285750">
              <a:buFont typeface=".Apple Color Emoji UI"/>
              <a:buChar char="🔴"/>
            </a:pPr>
            <a:r>
              <a:rPr lang="fr-FR" b="1" dirty="0"/>
              <a:t>Teneur en sel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C0593564-6B9C-5647-98F8-FD49678DA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425" r="8876"/>
          <a:stretch/>
        </p:blipFill>
        <p:spPr>
          <a:xfrm>
            <a:off x="39331" y="511225"/>
            <a:ext cx="3263726" cy="3142451"/>
          </a:xfrm>
          <a:prstGeom prst="rect">
            <a:avLst/>
          </a:prstGeom>
        </p:spPr>
      </p:pic>
      <p:pic>
        <p:nvPicPr>
          <p:cNvPr id="9" name="Picture 8" descr="A picture containing indoor, table, person&#10;&#10;Description automatically generated">
            <a:extLst>
              <a:ext uri="{FF2B5EF4-FFF2-40B4-BE49-F238E27FC236}">
                <a16:creationId xmlns:a16="http://schemas.microsoft.com/office/drawing/2014/main" id="{0AF12CE6-93EA-4B48-AB8D-6D93C2F53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t="12950" r="13877"/>
          <a:stretch/>
        </p:blipFill>
        <p:spPr>
          <a:xfrm>
            <a:off x="3332178" y="545172"/>
            <a:ext cx="3348684" cy="3142450"/>
          </a:xfrm>
          <a:prstGeom prst="rect">
            <a:avLst/>
          </a:prstGeom>
        </p:spPr>
      </p:pic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C104D4DD-48FA-694A-A621-610AF418D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3" t="12726" r="10200"/>
          <a:stretch/>
        </p:blipFill>
        <p:spPr>
          <a:xfrm>
            <a:off x="63723" y="3735987"/>
            <a:ext cx="3263725" cy="311217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EB6C3-8178-1B42-9374-7264BB9EF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763" y="3661781"/>
            <a:ext cx="3307280" cy="3191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9FA3B-CF83-7544-A635-29EB11CC1754}"/>
              </a:ext>
            </a:extLst>
          </p:cNvPr>
          <p:cNvSpPr txBox="1"/>
          <p:nvPr/>
        </p:nvSpPr>
        <p:spPr>
          <a:xfrm>
            <a:off x="412955" y="78658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KDE PLOT – SCORE NUTRI-SCORE EN FONCTION DES VARIABLES NUTRITIONNELLES CLÉS 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PAR GROUPE PNNS 1 D’INTÉRÊT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18D403-B0E9-3043-A603-5E5783D6545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894902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</a:t>
            </a:r>
            <a:r>
              <a:rPr lang="fr-FR" sz="3100" dirty="0" err="1">
                <a:solidFill>
                  <a:schemeClr val="accent1"/>
                </a:solidFill>
              </a:rPr>
              <a:t>pnns</a:t>
            </a:r>
            <a:r>
              <a:rPr lang="fr-FR" sz="3100" dirty="0">
                <a:solidFill>
                  <a:schemeClr val="accent1"/>
                </a:solidFill>
              </a:rPr>
              <a:t> variables nutritionnelles</a:t>
            </a:r>
            <a:endParaRPr lang="fr-FR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32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894902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PNNS2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Majoritairement : </a:t>
            </a:r>
          </a:p>
          <a:p>
            <a:endParaRPr lang="fr-FR" dirty="0"/>
          </a:p>
          <a:p>
            <a:r>
              <a:rPr lang="en-US" b="1" dirty="0"/>
              <a:t>🟢 🟢 "Vegetables" : </a:t>
            </a:r>
            <a:r>
              <a:rPr lang="en-US" b="1" dirty="0" err="1"/>
              <a:t>très</a:t>
            </a:r>
            <a:r>
              <a:rPr lang="en-US" b="1" dirty="0"/>
              <a:t> </a:t>
            </a:r>
            <a:r>
              <a:rPr lang="en-US" b="1" dirty="0" err="1"/>
              <a:t>bons</a:t>
            </a:r>
            <a:r>
              <a:rPr lang="en-US" b="1" dirty="0"/>
              <a:t> scores </a:t>
            </a:r>
            <a:r>
              <a:rPr lang="en-US" sz="1400" b="1" dirty="0"/>
              <a:t>([-10</a:t>
            </a:r>
            <a:r>
              <a:rPr lang="en-MQ" sz="1400" dirty="0"/>
              <a:t>;</a:t>
            </a:r>
            <a:r>
              <a:rPr lang="en-US" sz="1400" b="1" dirty="0"/>
              <a:t>-5])</a:t>
            </a:r>
            <a:endParaRPr lang="en-US" dirty="0"/>
          </a:p>
          <a:p>
            <a:r>
              <a:rPr lang="en-US" b="1" dirty="0"/>
              <a:t>🟢 🟢 "Fruits" : </a:t>
            </a:r>
            <a:r>
              <a:rPr lang="en-US" b="1" dirty="0" err="1"/>
              <a:t>très</a:t>
            </a:r>
            <a:r>
              <a:rPr lang="en-US" b="1" dirty="0"/>
              <a:t> </a:t>
            </a:r>
            <a:r>
              <a:rPr lang="en-US" b="1" dirty="0" err="1"/>
              <a:t>bons</a:t>
            </a:r>
            <a:r>
              <a:rPr lang="en-US" b="1" dirty="0"/>
              <a:t> scores </a:t>
            </a:r>
            <a:r>
              <a:rPr lang="en-US" sz="1400" b="1" dirty="0"/>
              <a:t>([-5</a:t>
            </a:r>
            <a:r>
              <a:rPr lang="en-MQ" sz="1400" dirty="0"/>
              <a:t>;</a:t>
            </a:r>
            <a:r>
              <a:rPr lang="en-US" sz="1400" dirty="0"/>
              <a:t>0]</a:t>
            </a:r>
            <a:r>
              <a:rPr lang="en-US" sz="1400" b="1" dirty="0"/>
              <a:t>)</a:t>
            </a:r>
          </a:p>
          <a:p>
            <a:pPr marL="285750" indent="-285750">
              <a:buFont typeface=".Apple Color Emoji UI"/>
              <a:buChar char="✅"/>
            </a:pPr>
            <a:endParaRPr lang="en-US" sz="1400" b="1" dirty="0"/>
          </a:p>
          <a:p>
            <a:r>
              <a:rPr lang="en-US" b="1" dirty="0"/>
              <a:t>🟢 "Fish and seafood" </a:t>
            </a:r>
            <a:r>
              <a:rPr lang="en-US" b="1" dirty="0" err="1"/>
              <a:t>bons</a:t>
            </a:r>
            <a:r>
              <a:rPr lang="en-US" b="1" dirty="0"/>
              <a:t> scores </a:t>
            </a:r>
            <a:r>
              <a:rPr lang="en-US" sz="1400" b="1" dirty="0"/>
              <a:t>([</a:t>
            </a:r>
            <a:r>
              <a:rPr lang="en-US" sz="1400" dirty="0"/>
              <a:t>-5</a:t>
            </a:r>
            <a:r>
              <a:rPr lang="en-MQ" sz="1400" dirty="0"/>
              <a:t>;</a:t>
            </a:r>
            <a:r>
              <a:rPr lang="en-US" sz="1400" dirty="0"/>
              <a:t>5]</a:t>
            </a:r>
            <a:r>
              <a:rPr lang="en-US" sz="1400" b="1" dirty="0"/>
              <a:t>)</a:t>
            </a:r>
            <a:endParaRPr lang="en-US" b="1" dirty="0"/>
          </a:p>
          <a:p>
            <a:pPr marL="285750" indent="-285750">
              <a:buFont typeface=".Apple Color Emoji UI"/>
              <a:buChar char="🟩"/>
            </a:pPr>
            <a:endParaRPr lang="en-US" dirty="0"/>
          </a:p>
          <a:p>
            <a:r>
              <a:rPr lang="en-US" b="1" dirty="0"/>
              <a:t>🔴"Processed meat"  </a:t>
            </a:r>
            <a:r>
              <a:rPr lang="en-US" b="1" dirty="0" err="1"/>
              <a:t>très</a:t>
            </a:r>
            <a:r>
              <a:rPr lang="en-US" b="1" dirty="0"/>
              <a:t> </a:t>
            </a:r>
            <a:r>
              <a:rPr lang="en-US" b="1" dirty="0" err="1"/>
              <a:t>mauvais</a:t>
            </a:r>
            <a:r>
              <a:rPr lang="en-US" b="1" dirty="0"/>
              <a:t> scores </a:t>
            </a:r>
            <a:r>
              <a:rPr lang="en-US" sz="1400" b="1" dirty="0"/>
              <a:t>( &gt; 15)</a:t>
            </a:r>
            <a:endParaRPr lang="en-US" sz="1400" dirty="0"/>
          </a:p>
          <a:p>
            <a:r>
              <a:rPr lang="en-US" b="1" dirty="0"/>
              <a:t>🔴"Biscuits and cakes" </a:t>
            </a:r>
            <a:r>
              <a:rPr lang="en-US" b="1" dirty="0" err="1"/>
              <a:t>très</a:t>
            </a:r>
            <a:r>
              <a:rPr lang="en-US" b="1" dirty="0"/>
              <a:t> </a:t>
            </a:r>
            <a:r>
              <a:rPr lang="en-US" b="1" dirty="0" err="1"/>
              <a:t>mauvais</a:t>
            </a:r>
            <a:r>
              <a:rPr lang="en-US" b="1" dirty="0"/>
              <a:t> scores </a:t>
            </a:r>
            <a:r>
              <a:rPr lang="en-US" sz="1400" b="1" dirty="0"/>
              <a:t>( &gt; 15)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Picture 12" descr="A screenshot of text&#10;&#10;Description automatically generated">
            <a:extLst>
              <a:ext uri="{FF2B5EF4-FFF2-40B4-BE49-F238E27FC236}">
                <a16:creationId xmlns:a16="http://schemas.microsoft.com/office/drawing/2014/main" id="{00CAB743-8425-1447-95CF-238B1DDB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7" y="36576"/>
            <a:ext cx="5616901" cy="67848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6A40FA-6C0B-6947-AAB3-979BF6AA5BD4}"/>
              </a:ext>
            </a:extLst>
          </p:cNvPr>
          <p:cNvCxnSpPr>
            <a:cxnSpLocks/>
          </p:cNvCxnSpPr>
          <p:nvPr/>
        </p:nvCxnSpPr>
        <p:spPr>
          <a:xfrm>
            <a:off x="1929384" y="6117336"/>
            <a:ext cx="335584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E266E8-2A72-8F44-8D96-39D47F00603A}"/>
              </a:ext>
            </a:extLst>
          </p:cNvPr>
          <p:cNvCxnSpPr>
            <a:cxnSpLocks/>
          </p:cNvCxnSpPr>
          <p:nvPr/>
        </p:nvCxnSpPr>
        <p:spPr>
          <a:xfrm>
            <a:off x="2145792" y="3380232"/>
            <a:ext cx="3139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488162-ACD3-7D4F-A2F8-FF9FD10A7220}"/>
              </a:ext>
            </a:extLst>
          </p:cNvPr>
          <p:cNvCxnSpPr>
            <a:cxnSpLocks/>
          </p:cNvCxnSpPr>
          <p:nvPr/>
        </p:nvCxnSpPr>
        <p:spPr>
          <a:xfrm>
            <a:off x="1685544" y="2955172"/>
            <a:ext cx="359968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0A8722-C94E-0044-A5EB-68A9EE7C9A60}"/>
              </a:ext>
            </a:extLst>
          </p:cNvPr>
          <p:cNvCxnSpPr>
            <a:cxnSpLocks/>
          </p:cNvCxnSpPr>
          <p:nvPr/>
        </p:nvCxnSpPr>
        <p:spPr>
          <a:xfrm>
            <a:off x="1719072" y="4972948"/>
            <a:ext cx="3566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7E72BC-F0FF-2F4C-B8F5-BAEC472A236B}"/>
              </a:ext>
            </a:extLst>
          </p:cNvPr>
          <p:cNvCxnSpPr>
            <a:cxnSpLocks/>
          </p:cNvCxnSpPr>
          <p:nvPr/>
        </p:nvCxnSpPr>
        <p:spPr>
          <a:xfrm>
            <a:off x="1597152" y="1376308"/>
            <a:ext cx="3688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21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41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On </a:t>
            </a:r>
            <a:r>
              <a:rPr lang="en-US" b="1" dirty="0" err="1"/>
              <a:t>retrouve</a:t>
            </a:r>
            <a:r>
              <a:rPr lang="en-US" b="1" dirty="0"/>
              <a:t> les observations </a:t>
            </a:r>
            <a:r>
              <a:rPr lang="en-US" b="1" dirty="0" err="1"/>
              <a:t>réalisées</a:t>
            </a:r>
            <a:r>
              <a:rPr lang="en-US" b="1" dirty="0"/>
              <a:t> sur le </a:t>
            </a:r>
            <a:r>
              <a:rPr lang="en-US" b="1" dirty="0" err="1"/>
              <a:t>groupe</a:t>
            </a:r>
            <a:r>
              <a:rPr lang="en-US" b="1" dirty="0"/>
              <a:t> PNNS 1 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  <a:p>
            <a:pPr marL="742950" lvl="1" indent="-285750">
              <a:buFont typeface=".Apple Color Emoji UI"/>
              <a:buChar char="🔴"/>
            </a:pPr>
            <a:r>
              <a:rPr lang="fr-FR" b="1" dirty="0"/>
              <a:t>🔴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sucre</a:t>
            </a:r>
            <a:endParaRPr lang="en-US" b="1" dirty="0"/>
          </a:p>
          <a:p>
            <a:pPr marL="742950" lvl="1" indent="-285750">
              <a:buFont typeface=".Apple Color Emoji UI"/>
              <a:buChar char="🔴"/>
            </a:pPr>
            <a:endParaRPr lang="en-US" b="1" dirty="0"/>
          </a:p>
          <a:p>
            <a:pPr marL="742950" lvl="1" indent="-285750">
              <a:buFont typeface=".Apple Color Emoji UI"/>
              <a:buChar char="🔴"/>
            </a:pPr>
            <a:r>
              <a:rPr lang="en-US" b="1" dirty="0"/>
              <a:t>🔴 </a:t>
            </a:r>
            <a:r>
              <a:rPr lang="fr-FR" b="1" dirty="0"/>
              <a:t>🔴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graisses</a:t>
            </a:r>
            <a:r>
              <a:rPr lang="en-US" b="1" dirty="0"/>
              <a:t> </a:t>
            </a:r>
            <a:r>
              <a:rPr lang="en-US" b="1" dirty="0" err="1"/>
              <a:t>saturées</a:t>
            </a:r>
            <a:endParaRPr lang="en-US" b="1" dirty="0"/>
          </a:p>
          <a:p>
            <a:pPr marL="742950" lvl="1" indent="-285750">
              <a:buFont typeface=".Apple Color Emoji UI"/>
              <a:buChar char="🔴"/>
            </a:pPr>
            <a:endParaRPr lang="en-US" b="1" dirty="0"/>
          </a:p>
          <a:p>
            <a:pPr marL="742950" lvl="1" indent="-285750">
              <a:buFont typeface=".Apple Color Emoji UI"/>
              <a:buChar char="🟢"/>
            </a:pPr>
            <a:r>
              <a:rPr lang="fr-FR" b="1" dirty="0"/>
              <a:t>Teneur en protéines</a:t>
            </a:r>
          </a:p>
          <a:p>
            <a:pPr marL="742950" lvl="1" indent="-285750">
              <a:buFont typeface=".Apple Color Emoji UI"/>
              <a:buChar char="🟢"/>
            </a:pPr>
            <a:endParaRPr lang="fr-FR" b="1" dirty="0"/>
          </a:p>
          <a:p>
            <a:pPr marL="742950" lvl="1" indent="-285750">
              <a:buFont typeface=".Apple Color Emoji UI"/>
              <a:buChar char="🔴"/>
            </a:pPr>
            <a:r>
              <a:rPr lang="fr-FR" b="1" dirty="0"/>
              <a:t>Teneur en sel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B50072F-4FF2-7647-87D1-5EC8D59FA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" t="12705" r="8553"/>
          <a:stretch/>
        </p:blipFill>
        <p:spPr>
          <a:xfrm>
            <a:off x="51254" y="420987"/>
            <a:ext cx="3322716" cy="318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6354C-C7EC-0C4D-80D3-A752896387DD}"/>
              </a:ext>
            </a:extLst>
          </p:cNvPr>
          <p:cNvSpPr txBox="1"/>
          <p:nvPr/>
        </p:nvSpPr>
        <p:spPr>
          <a:xfrm>
            <a:off x="412955" y="19666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KDE PLOT – SCORE NUTRI-SCORE EN FONCTION DES VARIABLES NUTRITIONNELLES CLÉS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PAR GROUPE PNNS 2 D’INTÉRÊT 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8B61ADD-ED96-5C4D-B5BE-7C7D8247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1" t="12301" r="13162"/>
          <a:stretch/>
        </p:blipFill>
        <p:spPr>
          <a:xfrm>
            <a:off x="3344002" y="400142"/>
            <a:ext cx="3339357" cy="322420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37EEFD-7C21-294A-B51A-A967E914B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6" t="12612" r="10651"/>
          <a:stretch/>
        </p:blipFill>
        <p:spPr>
          <a:xfrm>
            <a:off x="21758" y="3652877"/>
            <a:ext cx="3322716" cy="3159425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F232D6-ABD4-FD49-956C-F7A44F252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643" y="3622235"/>
            <a:ext cx="3322716" cy="32339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F9264FE-F5E4-FC4D-A302-DAE6A10743B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994909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</a:t>
            </a:r>
            <a:r>
              <a:rPr lang="fr-FR" sz="3100" dirty="0" err="1">
                <a:solidFill>
                  <a:schemeClr val="accent1"/>
                </a:solidFill>
              </a:rPr>
              <a:t>pnns</a:t>
            </a:r>
            <a:r>
              <a:rPr lang="fr-FR" sz="3100" dirty="0">
                <a:solidFill>
                  <a:schemeClr val="accent1"/>
                </a:solidFill>
              </a:rPr>
              <a:t> 2 variables nutritionnelles</a:t>
            </a:r>
            <a:endParaRPr lang="fr-FR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38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-38955" y="1786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.Apple Color Emoji UI"/>
              <a:buChar char="🟢"/>
            </a:pPr>
            <a:r>
              <a:rPr lang="en-US" b="1" dirty="0"/>
              <a:t>Les </a:t>
            </a:r>
            <a:r>
              <a:rPr lang="en-US" b="1" dirty="0" err="1"/>
              <a:t>produits</a:t>
            </a:r>
            <a:r>
              <a:rPr lang="en-US" b="1" dirty="0"/>
              <a:t> les </a:t>
            </a:r>
            <a:r>
              <a:rPr lang="en-US" b="1" dirty="0" err="1"/>
              <a:t>moins</a:t>
            </a:r>
            <a:r>
              <a:rPr lang="en-US" b="1" dirty="0"/>
              <a:t> </a:t>
            </a:r>
            <a:r>
              <a:rPr lang="en-US" b="1" dirty="0" err="1"/>
              <a:t>transformés</a:t>
            </a:r>
            <a:r>
              <a:rPr lang="en-US" b="1" dirty="0"/>
              <a:t> (Nova group 1) </a:t>
            </a:r>
            <a:r>
              <a:rPr lang="en-US" b="1" dirty="0" err="1"/>
              <a:t>ont</a:t>
            </a:r>
            <a:r>
              <a:rPr lang="en-US" b="1" dirty="0"/>
              <a:t> un bon score ([-10</a:t>
            </a:r>
            <a:r>
              <a:rPr lang="en-MQ" dirty="0"/>
              <a:t>;</a:t>
            </a:r>
            <a:r>
              <a:rPr lang="en-US" b="1"/>
              <a:t>10])</a:t>
            </a:r>
            <a:endParaRPr lang="en-US" b="1" dirty="0"/>
          </a:p>
          <a:p>
            <a:pPr marL="285750" indent="-285750">
              <a:buFont typeface=".Apple Color Emoji UI"/>
              <a:buChar char="🟩"/>
            </a:pPr>
            <a:endParaRPr lang="en-US" dirty="0"/>
          </a:p>
          <a:p>
            <a:pPr marL="285750" indent="-285750">
              <a:buFont typeface=".Apple Color Emoji UI"/>
              <a:buChar char="🔴"/>
            </a:pPr>
            <a:r>
              <a:rPr lang="en-US" b="1" dirty="0"/>
              <a:t>La </a:t>
            </a:r>
            <a:r>
              <a:rPr lang="en-US" b="1" dirty="0" err="1"/>
              <a:t>majorité</a:t>
            </a:r>
            <a:r>
              <a:rPr lang="en-US" b="1" dirty="0"/>
              <a:t> des </a:t>
            </a:r>
            <a:r>
              <a:rPr lang="en-US" b="1" dirty="0" err="1"/>
              <a:t>produits</a:t>
            </a:r>
            <a:r>
              <a:rPr lang="en-US" b="1" dirty="0"/>
              <a:t> </a:t>
            </a:r>
            <a:r>
              <a:rPr lang="en-US" b="1" dirty="0" err="1"/>
              <a:t>ayant</a:t>
            </a:r>
            <a:r>
              <a:rPr lang="en-US" b="1" dirty="0"/>
              <a:t> de </a:t>
            </a:r>
            <a:r>
              <a:rPr lang="en-US" b="1" dirty="0" err="1"/>
              <a:t>mauvais</a:t>
            </a:r>
            <a:r>
              <a:rPr lang="en-US" b="1" dirty="0"/>
              <a:t> scores ( &gt; 11 ) </a:t>
            </a:r>
            <a:r>
              <a:rPr lang="en-US" b="1" dirty="0" err="1"/>
              <a:t>sont</a:t>
            </a:r>
            <a:r>
              <a:rPr lang="en-US" b="1" dirty="0"/>
              <a:t> des </a:t>
            </a:r>
            <a:r>
              <a:rPr lang="en-US" b="1" dirty="0" err="1"/>
              <a:t>produits</a:t>
            </a:r>
            <a:r>
              <a:rPr lang="en-US" b="1" dirty="0"/>
              <a:t> ultra-</a:t>
            </a:r>
            <a:r>
              <a:rPr lang="en-US" b="1" dirty="0" err="1"/>
              <a:t>transformés</a:t>
            </a:r>
            <a:r>
              <a:rPr lang="en-US" b="1" dirty="0"/>
              <a:t> (Nova group 4).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A07C8-28CB-5D42-81C2-A624E1F6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" y="1078408"/>
            <a:ext cx="6630616" cy="39019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7C8625E-8B63-F841-948D-0282B70B210F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994910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NOVA</a:t>
            </a:r>
            <a:endParaRPr lang="fr-FR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173209"/>
            <a:ext cx="4785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.Apple Color Emoji UI"/>
              <a:buChar char="🔴"/>
            </a:pPr>
            <a:r>
              <a:rPr lang="en-US" b="1" dirty="0"/>
              <a:t>Les </a:t>
            </a:r>
            <a:r>
              <a:rPr lang="en-US" b="1" dirty="0" err="1"/>
              <a:t>produits</a:t>
            </a:r>
            <a:r>
              <a:rPr lang="en-US" b="1" dirty="0"/>
              <a:t> ultra </a:t>
            </a:r>
            <a:r>
              <a:rPr lang="en-US" b="1" dirty="0" err="1"/>
              <a:t>transformés</a:t>
            </a:r>
            <a:r>
              <a:rPr lang="en-US" b="1" dirty="0"/>
              <a:t> </a:t>
            </a:r>
            <a:r>
              <a:rPr lang="en-US" b="1" dirty="0" err="1"/>
              <a:t>ont</a:t>
            </a:r>
            <a:r>
              <a:rPr lang="en-US" b="1" dirty="0"/>
              <a:t> des scores Nutri-Score bien plus </a:t>
            </a:r>
            <a:r>
              <a:rPr lang="en-US" b="1" dirty="0" err="1"/>
              <a:t>mauvais</a:t>
            </a:r>
            <a:r>
              <a:rPr lang="en-US" b="1" dirty="0"/>
              <a:t> que </a:t>
            </a:r>
            <a:r>
              <a:rPr lang="en-US" b="1" dirty="0" err="1"/>
              <a:t>ceux</a:t>
            </a:r>
            <a:r>
              <a:rPr lang="en-US" b="1" dirty="0"/>
              <a:t> des </a:t>
            </a:r>
            <a:r>
              <a:rPr lang="en-US" b="1" dirty="0" err="1"/>
              <a:t>produits</a:t>
            </a:r>
            <a:r>
              <a:rPr lang="en-US" b="1" dirty="0"/>
              <a:t> </a:t>
            </a:r>
            <a:r>
              <a:rPr lang="en-US" b="1" dirty="0" err="1"/>
              <a:t>bruts</a:t>
            </a:r>
            <a:r>
              <a:rPr lang="en-US" b="1" dirty="0"/>
              <a:t>.</a:t>
            </a:r>
          </a:p>
          <a:p>
            <a:pPr marL="285750" indent="-285750">
              <a:buFont typeface=".Apple Color Emoji UI"/>
              <a:buChar char="🔴"/>
            </a:pPr>
            <a:r>
              <a:rPr lang="en-US" b="1" dirty="0"/>
              <a:t>La </a:t>
            </a:r>
            <a:r>
              <a:rPr lang="en-US" b="1" dirty="0" err="1"/>
              <a:t>majorité</a:t>
            </a:r>
            <a:r>
              <a:rPr lang="en-US" b="1" dirty="0"/>
              <a:t> des </a:t>
            </a:r>
            <a:r>
              <a:rPr lang="en-US" b="1" dirty="0" err="1"/>
              <a:t>produits</a:t>
            </a:r>
            <a:r>
              <a:rPr lang="en-US" b="1" dirty="0"/>
              <a:t> </a:t>
            </a:r>
            <a:r>
              <a:rPr lang="en-US" b="1" dirty="0" err="1"/>
              <a:t>ultratransformés</a:t>
            </a:r>
            <a:r>
              <a:rPr lang="en-US" b="1" dirty="0"/>
              <a:t> </a:t>
            </a:r>
            <a:r>
              <a:rPr lang="en-US" b="1" dirty="0" err="1"/>
              <a:t>contient</a:t>
            </a:r>
            <a:r>
              <a:rPr lang="en-US" b="1" dirty="0"/>
              <a:t> bien plus de </a:t>
            </a:r>
            <a:r>
              <a:rPr lang="en-US" b="1" dirty="0" err="1"/>
              <a:t>graisses</a:t>
            </a:r>
            <a:r>
              <a:rPr lang="en-US" b="1" dirty="0"/>
              <a:t> </a:t>
            </a:r>
            <a:r>
              <a:rPr lang="en-US" b="1" dirty="0" err="1"/>
              <a:t>saturée</a:t>
            </a:r>
            <a:r>
              <a:rPr lang="en-US" b="1" dirty="0"/>
              <a:t> et de </a:t>
            </a:r>
            <a:r>
              <a:rPr lang="en-US" b="1" dirty="0" err="1"/>
              <a:t>sel</a:t>
            </a:r>
            <a:r>
              <a:rPr lang="en-US" b="1" dirty="0"/>
              <a:t> que les </a:t>
            </a:r>
            <a:r>
              <a:rPr lang="en-US" b="1" dirty="0" err="1"/>
              <a:t>produits</a:t>
            </a:r>
            <a:r>
              <a:rPr lang="en-US" b="1" dirty="0"/>
              <a:t> </a:t>
            </a:r>
            <a:r>
              <a:rPr lang="en-US" b="1" dirty="0" err="1"/>
              <a:t>bruts</a:t>
            </a:r>
            <a:r>
              <a:rPr lang="en-US" b="1" dirty="0"/>
              <a:t>. </a:t>
            </a:r>
            <a:endParaRPr lang="fr-FR" dirty="0"/>
          </a:p>
          <a:p>
            <a:pPr marL="285750" indent="-285750">
              <a:buFont typeface=".Apple Color Emoji UI"/>
              <a:buChar char="🟢"/>
            </a:pPr>
            <a:r>
              <a:rPr lang="fr-FR" b="1" dirty="0"/>
              <a:t>Les produits </a:t>
            </a:r>
            <a:r>
              <a:rPr lang="fr-FR" b="1" dirty="0" err="1"/>
              <a:t>ultratransformés</a:t>
            </a:r>
            <a:r>
              <a:rPr lang="fr-FR" b="1" dirty="0"/>
              <a:t> ayant les meilleurs scores sont ceux qui ont la teneur en protéines la plus élevée.</a:t>
            </a:r>
            <a:endParaRPr lang="en-US" dirty="0"/>
          </a:p>
        </p:txBody>
      </p:sp>
      <p:pic>
        <p:nvPicPr>
          <p:cNvPr id="4" name="Picture 3" descr="A picture containing large, person&#10;&#10;Description automatically generated">
            <a:extLst>
              <a:ext uri="{FF2B5EF4-FFF2-40B4-BE49-F238E27FC236}">
                <a16:creationId xmlns:a16="http://schemas.microsoft.com/office/drawing/2014/main" id="{BE8C9D7C-95E2-C946-9B53-0BAA64A26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1780" r="8973"/>
          <a:stretch/>
        </p:blipFill>
        <p:spPr>
          <a:xfrm>
            <a:off x="10853" y="492844"/>
            <a:ext cx="3286090" cy="3162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46772-3F1E-9A4A-A53E-9EEC0C369F70}"/>
              </a:ext>
            </a:extLst>
          </p:cNvPr>
          <p:cNvSpPr txBox="1"/>
          <p:nvPr/>
        </p:nvSpPr>
        <p:spPr>
          <a:xfrm>
            <a:off x="412955" y="78658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KDE PLOT – SCORE NUTRI-SCORE EN FONCTION DES VARIABLES NUTRITIONNELLES CLÉS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PAR GROUPE NOVA D’INTÉRÊT 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3EDAEA6-912D-B242-AB65-B45CD3D74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6" t="12181" r="15971"/>
          <a:stretch/>
        </p:blipFill>
        <p:spPr>
          <a:xfrm>
            <a:off x="3355936" y="501987"/>
            <a:ext cx="3231675" cy="3134579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9179D137-282C-B24D-B94F-231C028AA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0" t="12849" r="10900"/>
          <a:stretch/>
        </p:blipFill>
        <p:spPr>
          <a:xfrm>
            <a:off x="9063" y="3662784"/>
            <a:ext cx="3287880" cy="3142959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012FC1-6285-094E-88ED-8E807D097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935" y="3655395"/>
            <a:ext cx="3287880" cy="31713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9E3DD8-09E9-644D-ADF8-881A7ABE8969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994910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score </a:t>
            </a:r>
            <a:r>
              <a:rPr lang="fr-FR" sz="3100" dirty="0" err="1">
                <a:solidFill>
                  <a:schemeClr val="accent1"/>
                </a:solidFill>
              </a:rPr>
              <a:t>nutri</a:t>
            </a:r>
            <a:r>
              <a:rPr lang="fr-FR" sz="3100" dirty="0">
                <a:solidFill>
                  <a:schemeClr val="accent1"/>
                </a:solidFill>
              </a:rPr>
              <a:t>-score – nova variables nutritionnelles</a:t>
            </a:r>
            <a:endParaRPr lang="fr-FR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65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score </a:t>
            </a: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et variables QUALITATIVES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187849"/>
            <a:ext cx="478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L’ensemble</a:t>
            </a:r>
            <a:r>
              <a:rPr lang="en-US" dirty="0"/>
              <a:t> des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qualitatives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corrélé</a:t>
            </a:r>
            <a:r>
              <a:rPr lang="en-US" dirty="0"/>
              <a:t> avec le Nutri-Score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La </a:t>
            </a:r>
            <a:r>
              <a:rPr lang="en-US" dirty="0" err="1"/>
              <a:t>différence</a:t>
            </a:r>
            <a:r>
              <a:rPr lang="en-US" dirty="0"/>
              <a:t> entre </a:t>
            </a:r>
            <a:r>
              <a:rPr lang="en-US" dirty="0" err="1"/>
              <a:t>groupes</a:t>
            </a:r>
            <a:r>
              <a:rPr lang="en-US" dirty="0"/>
              <a:t> PNNS 2 rend </a:t>
            </a:r>
            <a:r>
              <a:rPr lang="en-US" dirty="0" err="1"/>
              <a:t>compte</a:t>
            </a:r>
            <a:r>
              <a:rPr lang="en-US" dirty="0"/>
              <a:t> de 54,7% de la </a:t>
            </a:r>
            <a:r>
              <a:rPr lang="en-US" dirty="0" err="1"/>
              <a:t>variabilité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 du score Nutri-Score.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/>
              <a:t>Le </a:t>
            </a:r>
            <a:r>
              <a:rPr lang="en-US" b="1" dirty="0" err="1"/>
              <a:t>groupe</a:t>
            </a:r>
            <a:r>
              <a:rPr lang="en-US" b="1" dirty="0"/>
              <a:t> PNNS 2 </a:t>
            </a:r>
            <a:r>
              <a:rPr lang="en-US" b="1" dirty="0" err="1"/>
              <a:t>est</a:t>
            </a:r>
            <a:r>
              <a:rPr lang="en-US" b="1" dirty="0"/>
              <a:t> la variable qualitative </a:t>
            </a:r>
            <a:r>
              <a:rPr lang="en-US" b="1" dirty="0" err="1"/>
              <a:t>ayant</a:t>
            </a:r>
            <a:r>
              <a:rPr lang="en-US" b="1" dirty="0"/>
              <a:t> la relation la plus forte avec le score Nutri-Score.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0ED04D24-CC17-E948-9DA7-3DD63C93D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358850"/>
              </p:ext>
            </p:extLst>
          </p:nvPr>
        </p:nvGraphicFramePr>
        <p:xfrm>
          <a:off x="410817" y="1812638"/>
          <a:ext cx="5874327" cy="20316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9127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5492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VARIABLES QUALITATIVES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RAPPORT DE CORRÉLATION ÉTA CARRÉ AVEC LE SCORE NUTRI-SCORE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 _GROUPS_1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39,6%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1188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PNNS_GROUPS_2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54,7%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NOVA_GROUP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12,5%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2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333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997844"/>
            <a:ext cx="4582574" cy="3427669"/>
          </a:xfrm>
        </p:spPr>
        <p:txBody>
          <a:bodyPr>
            <a:normAutofit fontScale="92500" lnSpcReduction="10000"/>
          </a:bodyPr>
          <a:lstStyle/>
          <a:p>
            <a:pPr>
              <a:buFont typeface=".Apple Color Emoji UI"/>
              <a:buChar char="🔴"/>
            </a:pPr>
            <a:r>
              <a:rPr lang="fr-FR" sz="1400" dirty="0"/>
              <a:t>Plus la teneur calorique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graisses est importante…</a:t>
            </a:r>
          </a:p>
          <a:p>
            <a:pPr marL="0" indent="0">
              <a:buClr>
                <a:schemeClr val="accent6"/>
              </a:buClr>
              <a:buSzPct val="140000"/>
              <a:buNone/>
            </a:pPr>
            <a:r>
              <a:rPr lang="fr-FR" sz="1400" dirty="0"/>
              <a:t>🔴 🔴 Plus la teneur en graisses saturées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sucres est importante…</a:t>
            </a:r>
          </a:p>
          <a:p>
            <a:pPr>
              <a:buFont typeface=".Apple Color Emoji UI"/>
              <a:buChar char="🔴"/>
            </a:pPr>
            <a:r>
              <a:rPr lang="fr-FR" sz="1400" dirty="0"/>
              <a:t>Plus la teneur en sel est importante…</a:t>
            </a:r>
          </a:p>
          <a:p>
            <a:pPr>
              <a:buFont typeface=".Apple Color Emoji UI"/>
              <a:buChar char="❌"/>
            </a:pPr>
            <a:r>
              <a:rPr lang="fr-FR" sz="1400" dirty="0"/>
              <a:t>Plus la proportion d’aliments « A » diminue et celle d’aliments « E » augmente.</a:t>
            </a:r>
          </a:p>
          <a:p>
            <a:pPr lvl="1">
              <a:buFont typeface="Wingdings" pitchFamily="2" charset="2"/>
              <a:buChar char="Ø"/>
            </a:pPr>
            <a:endParaRPr lang="fr-FR" sz="1400" dirty="0"/>
          </a:p>
          <a:p>
            <a:pPr>
              <a:buClr>
                <a:srgbClr val="00B050"/>
              </a:buClr>
              <a:buFont typeface=".Apple Color Emoji UI"/>
              <a:buChar char="🟢"/>
            </a:pPr>
            <a:r>
              <a:rPr lang="fr-FR" sz="1400" dirty="0"/>
              <a:t>Lorsque la teneur en protéines est importante…</a:t>
            </a:r>
          </a:p>
          <a:p>
            <a:pPr>
              <a:buFont typeface=".Apple Color Emoji UI"/>
              <a:buChar char="✅"/>
            </a:pPr>
            <a:r>
              <a:rPr lang="fr-FR" sz="1400" dirty="0"/>
              <a:t>La proportion d’aliments classés « A » augmente légèrement, tandis que celle des aliments classés « E » diminue légèrement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5030135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LETTRE NUTRI-SCORE variables QUANTITATIVES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4D18C-2516-7F43-9C47-590EC11DE006}"/>
              </a:ext>
            </a:extLst>
          </p:cNvPr>
          <p:cNvSpPr/>
          <p:nvPr/>
        </p:nvSpPr>
        <p:spPr>
          <a:xfrm>
            <a:off x="6357971" y="1867670"/>
            <a:ext cx="100584" cy="100800"/>
          </a:xfrm>
          <a:prstGeom prst="ellipse">
            <a:avLst/>
          </a:prstGeom>
          <a:solidFill>
            <a:srgbClr val="277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77F4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28E541-E24F-3E43-BFE5-55B839EEA943}"/>
              </a:ext>
            </a:extLst>
          </p:cNvPr>
          <p:cNvSpPr/>
          <p:nvPr/>
        </p:nvSpPr>
        <p:spPr>
          <a:xfrm>
            <a:off x="6357971" y="2049938"/>
            <a:ext cx="100584" cy="100800"/>
          </a:xfrm>
          <a:prstGeom prst="ellipse">
            <a:avLst/>
          </a:prstGeom>
          <a:solidFill>
            <a:srgbClr val="78B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2ED7C4-644F-C747-8E7B-718C4B2A6333}"/>
              </a:ext>
            </a:extLst>
          </p:cNvPr>
          <p:cNvSpPr/>
          <p:nvPr/>
        </p:nvSpPr>
        <p:spPr>
          <a:xfrm>
            <a:off x="6365284" y="2240120"/>
            <a:ext cx="100584" cy="100800"/>
          </a:xfrm>
          <a:prstGeom prst="ellipse">
            <a:avLst/>
          </a:prstGeom>
          <a:solidFill>
            <a:srgbClr val="F9C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110D5C-FE32-9E4E-A3CA-415E5092329D}"/>
              </a:ext>
            </a:extLst>
          </p:cNvPr>
          <p:cNvSpPr/>
          <p:nvPr/>
        </p:nvSpPr>
        <p:spPr>
          <a:xfrm>
            <a:off x="6365284" y="2430302"/>
            <a:ext cx="100584" cy="100800"/>
          </a:xfrm>
          <a:prstGeom prst="ellipse">
            <a:avLst/>
          </a:prstGeom>
          <a:solidFill>
            <a:srgbClr val="E7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88B2A0-670C-5C41-A2FD-00AFF70A97C3}"/>
              </a:ext>
            </a:extLst>
          </p:cNvPr>
          <p:cNvSpPr/>
          <p:nvPr/>
        </p:nvSpPr>
        <p:spPr>
          <a:xfrm>
            <a:off x="6365284" y="2620484"/>
            <a:ext cx="100584" cy="100800"/>
          </a:xfrm>
          <a:prstGeom prst="ellipse">
            <a:avLst/>
          </a:prstGeom>
          <a:solidFill>
            <a:srgbClr val="DC3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3CE28-2A06-2B42-9E65-ACEF5154E490}"/>
              </a:ext>
            </a:extLst>
          </p:cNvPr>
          <p:cNvSpPr txBox="1"/>
          <p:nvPr/>
        </p:nvSpPr>
        <p:spPr>
          <a:xfrm>
            <a:off x="6427533" y="1780767"/>
            <a:ext cx="162924" cy="25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277F46"/>
                </a:solidFill>
              </a:rPr>
              <a:t>A</a:t>
            </a:r>
            <a:endParaRPr lang="fr-FR" dirty="0">
              <a:solidFill>
                <a:srgbClr val="277F4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EA958-C713-8544-B556-BE78D2097AA8}"/>
              </a:ext>
            </a:extLst>
          </p:cNvPr>
          <p:cNvSpPr txBox="1"/>
          <p:nvPr/>
        </p:nvSpPr>
        <p:spPr>
          <a:xfrm>
            <a:off x="6433109" y="1972146"/>
            <a:ext cx="162924" cy="25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78BB42"/>
                </a:solidFill>
              </a:rPr>
              <a:t>B</a:t>
            </a:r>
            <a:endParaRPr lang="fr-FR" dirty="0">
              <a:solidFill>
                <a:srgbClr val="78BB4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A11E8-C4B1-EE4D-A8EE-611432ACC646}"/>
              </a:ext>
            </a:extLst>
          </p:cNvPr>
          <p:cNvSpPr txBox="1"/>
          <p:nvPr/>
        </p:nvSpPr>
        <p:spPr>
          <a:xfrm>
            <a:off x="6431532" y="2149751"/>
            <a:ext cx="162924" cy="25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F9C722"/>
                </a:solidFill>
              </a:rPr>
              <a:t>C</a:t>
            </a:r>
            <a:endParaRPr lang="fr-FR" dirty="0">
              <a:solidFill>
                <a:srgbClr val="F9C72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62930-F27D-6A4D-A641-F9B918750CBB}"/>
              </a:ext>
            </a:extLst>
          </p:cNvPr>
          <p:cNvSpPr txBox="1"/>
          <p:nvPr/>
        </p:nvSpPr>
        <p:spPr>
          <a:xfrm>
            <a:off x="6433437" y="2339917"/>
            <a:ext cx="162924" cy="25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E7792B"/>
                </a:solidFill>
              </a:rPr>
              <a:t>D</a:t>
            </a:r>
            <a:endParaRPr lang="fr-FR" dirty="0">
              <a:solidFill>
                <a:srgbClr val="E7792B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C52998-875B-1D4A-9C42-CB3B3F16BE4C}"/>
              </a:ext>
            </a:extLst>
          </p:cNvPr>
          <p:cNvSpPr txBox="1"/>
          <p:nvPr/>
        </p:nvSpPr>
        <p:spPr>
          <a:xfrm>
            <a:off x="6444993" y="2537400"/>
            <a:ext cx="162924" cy="25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DC3D2A"/>
                </a:solidFill>
              </a:rPr>
              <a:t>E</a:t>
            </a:r>
            <a:endParaRPr lang="fr-FR" dirty="0">
              <a:solidFill>
                <a:srgbClr val="DC3D2A"/>
              </a:solidFill>
            </a:endParaRPr>
          </a:p>
        </p:txBody>
      </p:sp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EB4352D3-8467-EE47-AE91-14960195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3" y="79117"/>
            <a:ext cx="6256960" cy="66979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00F281-A5A1-D344-8FBB-51339A278FDC}"/>
              </a:ext>
            </a:extLst>
          </p:cNvPr>
          <p:cNvSpPr/>
          <p:nvPr/>
        </p:nvSpPr>
        <p:spPr>
          <a:xfrm>
            <a:off x="6394017" y="3193449"/>
            <a:ext cx="129076" cy="2011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50E16097-73E2-2C42-8F98-3A9AC8CBF3A6}"/>
              </a:ext>
            </a:extLst>
          </p:cNvPr>
          <p:cNvSpPr/>
          <p:nvPr/>
        </p:nvSpPr>
        <p:spPr>
          <a:xfrm>
            <a:off x="957945" y="2011681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DC6F3691-C91A-654B-93A7-1F1D22E06D42}"/>
              </a:ext>
            </a:extLst>
          </p:cNvPr>
          <p:cNvSpPr/>
          <p:nvPr/>
        </p:nvSpPr>
        <p:spPr>
          <a:xfrm>
            <a:off x="957945" y="2791097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F0E16A76-B06C-F34E-8D1F-098EFAF8F9BD}"/>
              </a:ext>
            </a:extLst>
          </p:cNvPr>
          <p:cNvSpPr/>
          <p:nvPr/>
        </p:nvSpPr>
        <p:spPr>
          <a:xfrm>
            <a:off x="957945" y="4332853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F00288B5-91A7-724B-9FE0-34FA41E3C0DA}"/>
              </a:ext>
            </a:extLst>
          </p:cNvPr>
          <p:cNvSpPr/>
          <p:nvPr/>
        </p:nvSpPr>
        <p:spPr>
          <a:xfrm>
            <a:off x="960270" y="5108251"/>
            <a:ext cx="60960" cy="705395"/>
          </a:xfrm>
          <a:prstGeom prst="righ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F41BCAEE-EB43-994D-B3C4-6FDDEF6EEB2E}"/>
              </a:ext>
            </a:extLst>
          </p:cNvPr>
          <p:cNvSpPr/>
          <p:nvPr/>
        </p:nvSpPr>
        <p:spPr>
          <a:xfrm>
            <a:off x="957945" y="1234103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4179EA26-4B1D-B044-B76F-34DC23BADE13}"/>
              </a:ext>
            </a:extLst>
          </p:cNvPr>
          <p:cNvSpPr/>
          <p:nvPr/>
        </p:nvSpPr>
        <p:spPr>
          <a:xfrm>
            <a:off x="949234" y="5892212"/>
            <a:ext cx="60960" cy="705395"/>
          </a:xfrm>
          <a:prstGeom prst="righ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87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997844"/>
            <a:ext cx="4582574" cy="3427669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🔴"/>
            </a:pP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calorique</a:t>
            </a:r>
            <a:r>
              <a:rPr lang="en-US" sz="1500" b="1" dirty="0"/>
              <a:t> </a:t>
            </a:r>
            <a:r>
              <a:rPr lang="en-US" sz="1500" b="1" dirty="0" err="1"/>
              <a:t>élevée</a:t>
            </a:r>
            <a:r>
              <a:rPr lang="en-US" sz="1500" b="1" dirty="0"/>
              <a:t> + </a:t>
            </a: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élevée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</a:t>
            </a:r>
            <a:r>
              <a:rPr lang="en-US" sz="1500" b="1" dirty="0" err="1"/>
              <a:t>sucre</a:t>
            </a:r>
            <a:endParaRPr lang="en-US" sz="1500" b="1" dirty="0"/>
          </a:p>
          <a:p>
            <a:pPr marL="0" indent="0">
              <a:buNone/>
            </a:pPr>
            <a:r>
              <a:rPr lang="en-US" sz="1500" b="1" dirty="0"/>
              <a:t>	 =&gt; </a:t>
            </a:r>
            <a:r>
              <a:rPr lang="en-US" sz="1500" b="1" dirty="0" err="1"/>
              <a:t>valeurs</a:t>
            </a:r>
            <a:r>
              <a:rPr lang="en-US" sz="1500" b="1" dirty="0"/>
              <a:t> Nutri-Score les plus </a:t>
            </a:r>
            <a:r>
              <a:rPr lang="en-US" sz="1500" b="1" dirty="0" err="1"/>
              <a:t>mauvaises</a:t>
            </a:r>
            <a:r>
              <a:rPr lang="en-US" sz="1500" b="1" dirty="0"/>
              <a:t> ("E").</a:t>
            </a:r>
          </a:p>
          <a:p>
            <a:pPr>
              <a:buFont typeface=".Apple Color Emoji UI"/>
              <a:buChar char="🔴"/>
            </a:pP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calorique</a:t>
            </a:r>
            <a:r>
              <a:rPr lang="en-US" sz="1500" b="1" dirty="0"/>
              <a:t> </a:t>
            </a:r>
            <a:r>
              <a:rPr lang="en-US" sz="1500" b="1" dirty="0" err="1"/>
              <a:t>élevée</a:t>
            </a:r>
            <a:r>
              <a:rPr lang="en-US" sz="1500" b="1" dirty="0"/>
              <a:t> + </a:t>
            </a: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élevée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</a:t>
            </a:r>
            <a:r>
              <a:rPr lang="en-US" sz="1500" b="1" dirty="0" err="1"/>
              <a:t>graisses</a:t>
            </a:r>
            <a:r>
              <a:rPr lang="en-US" sz="1500" b="1" dirty="0"/>
              <a:t> </a:t>
            </a:r>
            <a:r>
              <a:rPr lang="en-US" sz="1500" b="1" dirty="0" err="1"/>
              <a:t>saturées</a:t>
            </a:r>
            <a:r>
              <a:rPr lang="en-US" sz="1500" b="1" dirty="0"/>
              <a:t> </a:t>
            </a:r>
          </a:p>
          <a:p>
            <a:pPr marL="0" indent="0">
              <a:buNone/>
            </a:pPr>
            <a:r>
              <a:rPr lang="en-US" sz="1500" b="1" dirty="0"/>
              <a:t>	=&gt; </a:t>
            </a:r>
            <a:r>
              <a:rPr lang="en-US" sz="1500" b="1" dirty="0" err="1"/>
              <a:t>valeurs</a:t>
            </a:r>
            <a:r>
              <a:rPr lang="en-US" sz="1500" b="1" dirty="0"/>
              <a:t> Nutri-Score les plus </a:t>
            </a:r>
            <a:r>
              <a:rPr lang="en-US" sz="1500" b="1" dirty="0" err="1"/>
              <a:t>mauvaises</a:t>
            </a:r>
            <a:r>
              <a:rPr lang="en-US" sz="1500" b="1" dirty="0"/>
              <a:t> ("E").</a:t>
            </a:r>
          </a:p>
          <a:p>
            <a:pPr>
              <a:buFont typeface=".Apple Color Emoji UI"/>
              <a:buChar char="🔴"/>
            </a:pP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calorique</a:t>
            </a:r>
            <a:r>
              <a:rPr lang="en-US" sz="1500" b="1" dirty="0"/>
              <a:t> </a:t>
            </a:r>
            <a:r>
              <a:rPr lang="en-US" sz="1500" b="1" dirty="0" err="1"/>
              <a:t>élevée</a:t>
            </a:r>
            <a:r>
              <a:rPr lang="en-US" sz="1500" b="1" dirty="0"/>
              <a:t> + </a:t>
            </a:r>
            <a:r>
              <a:rPr lang="en-US" sz="1500" b="1" dirty="0" err="1"/>
              <a:t>teneur</a:t>
            </a:r>
            <a:r>
              <a:rPr lang="en-US" sz="1500" b="1" dirty="0"/>
              <a:t> </a:t>
            </a:r>
            <a:r>
              <a:rPr lang="en-US" sz="1500" b="1" dirty="0" err="1"/>
              <a:t>faible</a:t>
            </a:r>
            <a:r>
              <a:rPr lang="en-US" sz="1500" b="1" dirty="0"/>
              <a:t> </a:t>
            </a:r>
            <a:r>
              <a:rPr lang="en-US" sz="1500" b="1" dirty="0" err="1"/>
              <a:t>en</a:t>
            </a:r>
            <a:r>
              <a:rPr lang="en-US" sz="1500" b="1" dirty="0"/>
              <a:t> </a:t>
            </a:r>
            <a:r>
              <a:rPr lang="en-US" sz="1500" b="1" dirty="0" err="1"/>
              <a:t>protéines</a:t>
            </a:r>
            <a:r>
              <a:rPr lang="en-US" sz="1500" b="1" dirty="0"/>
              <a:t> 	=&gt; </a:t>
            </a:r>
            <a:r>
              <a:rPr lang="en-US" sz="1500" b="1" dirty="0" err="1"/>
              <a:t>valeurs</a:t>
            </a:r>
            <a:r>
              <a:rPr lang="en-US" sz="1500" b="1" dirty="0"/>
              <a:t> Nutri-Score les plus </a:t>
            </a:r>
            <a:r>
              <a:rPr lang="en-US" sz="1500" b="1" dirty="0" err="1"/>
              <a:t>mauvaises</a:t>
            </a:r>
            <a:r>
              <a:rPr lang="en-US" sz="1500" b="1" dirty="0"/>
              <a:t> ("E")</a:t>
            </a:r>
          </a:p>
          <a:p>
            <a:pPr>
              <a:buFont typeface=".Apple Color Emoji UI"/>
              <a:buChar char="🟢"/>
            </a:pPr>
            <a:r>
              <a:rPr lang="en-US" sz="1500" dirty="0" err="1"/>
              <a:t>Faible</a:t>
            </a:r>
            <a:r>
              <a:rPr lang="en-US" sz="1500" dirty="0"/>
              <a:t> </a:t>
            </a:r>
            <a:r>
              <a:rPr lang="en-US" sz="1500" dirty="0" err="1"/>
              <a:t>teneur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sel</a:t>
            </a:r>
            <a:r>
              <a:rPr lang="en-US" sz="1500" dirty="0"/>
              <a:t> </a:t>
            </a:r>
          </a:p>
          <a:p>
            <a:pPr marL="0" indent="0">
              <a:buNone/>
            </a:pPr>
            <a:r>
              <a:rPr lang="en-US" sz="1500" dirty="0"/>
              <a:t>	=&gt; </a:t>
            </a:r>
            <a:r>
              <a:rPr lang="en-US" sz="1500" dirty="0" err="1"/>
              <a:t>meilleurs</a:t>
            </a:r>
            <a:r>
              <a:rPr lang="en-US" sz="1500" dirty="0"/>
              <a:t> </a:t>
            </a:r>
            <a:r>
              <a:rPr lang="en-US" sz="1500" dirty="0" err="1"/>
              <a:t>valeurs</a:t>
            </a:r>
            <a:r>
              <a:rPr lang="en-US" sz="1500" dirty="0"/>
              <a:t> Nutri-Score (“A”, “B”)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 – ANALYSE MULTIVARIÉE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994910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lettre </a:t>
            </a: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</a:t>
            </a:r>
          </a:p>
          <a:p>
            <a:r>
              <a:rPr lang="fr-FR" dirty="0">
                <a:solidFill>
                  <a:schemeClr val="accent1"/>
                </a:solidFill>
              </a:rPr>
              <a:t>variables QUANTITATIVES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8DBF30-BA30-F14E-BC6C-F25ED9D6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" t="10126" r="13505" b="17655"/>
          <a:stretch/>
        </p:blipFill>
        <p:spPr>
          <a:xfrm>
            <a:off x="25661" y="993733"/>
            <a:ext cx="3081765" cy="2911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EE6F4-2E97-F44E-A48A-EA154B845262}"/>
              </a:ext>
            </a:extLst>
          </p:cNvPr>
          <p:cNvSpPr txBox="1"/>
          <p:nvPr/>
        </p:nvSpPr>
        <p:spPr>
          <a:xfrm>
            <a:off x="412955" y="78658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DIAGRAMME DE DISPERSION – LETTRE NUTRI-SCORE, TENEUR CALORIQUE EN FONCTION DES VARIABLES NUTRITIONNELLES CLÉS 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7DD1EB-9438-DA47-85A2-EE055CF5C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4" t="10074" r="19449" b="17790"/>
          <a:stretch/>
        </p:blipFill>
        <p:spPr>
          <a:xfrm>
            <a:off x="3356971" y="964239"/>
            <a:ext cx="3117281" cy="2940703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7491065A-442C-AB4D-A35A-9D2DBB54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4" t="10447" r="14930" b="17656"/>
          <a:stretch/>
        </p:blipFill>
        <p:spPr>
          <a:xfrm>
            <a:off x="9964" y="3932145"/>
            <a:ext cx="3081766" cy="2896358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75E409-0118-DD4D-ACC4-5AF513FFBF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" r="1087"/>
          <a:stretch/>
        </p:blipFill>
        <p:spPr>
          <a:xfrm>
            <a:off x="3315733" y="3922313"/>
            <a:ext cx="3158519" cy="2925854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256F15-A350-2047-925F-8BD78DA7B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4" t="84942" r="26509" b="156"/>
          <a:stretch/>
        </p:blipFill>
        <p:spPr>
          <a:xfrm>
            <a:off x="4735377" y="355148"/>
            <a:ext cx="1763849" cy="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1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5780" y="2997844"/>
            <a:ext cx="4582574" cy="33309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sz="2000" b="1" dirty="0"/>
          </a:p>
          <a:p>
            <a:pPr>
              <a:buFont typeface=".Apple Color Emoji UI"/>
              <a:buChar char="🔴"/>
            </a:pPr>
            <a:r>
              <a:rPr lang="fr-FR" b="1" dirty="0"/>
              <a:t>Teneur élevée en calories et en graisses saturées </a:t>
            </a:r>
          </a:p>
          <a:p>
            <a:pPr marL="0" indent="0">
              <a:buNone/>
            </a:pPr>
            <a:r>
              <a:rPr lang="fr-FR" b="1" dirty="0"/>
              <a:t>	=&gt; très mauvais Nutri-Score (« E »)</a:t>
            </a:r>
          </a:p>
          <a:p>
            <a:pPr>
              <a:buFont typeface=".Apple Color Emoji UI"/>
              <a:buChar char="🟢"/>
            </a:pPr>
            <a:r>
              <a:rPr lang="fr-FR" b="1" dirty="0"/>
              <a:t>Teneurs faibles en sucre et en graisses saturées </a:t>
            </a:r>
          </a:p>
          <a:p>
            <a:pPr marL="457200" lvl="1" indent="0">
              <a:buNone/>
            </a:pPr>
            <a:r>
              <a:rPr lang="fr-FR" b="1" dirty="0"/>
              <a:t>=&gt; meilleurs Nutri-Score ("A")</a:t>
            </a:r>
          </a:p>
          <a:p>
            <a:pPr>
              <a:buFont typeface=".Apple Color Emoji UI"/>
              <a:buChar char="🔴"/>
            </a:pPr>
            <a:r>
              <a:rPr lang="fr-FR" b="1" dirty="0"/>
              <a:t>Teneur élevée en graisses saturées + faible teneur en protéines </a:t>
            </a:r>
          </a:p>
          <a:p>
            <a:pPr marL="0" indent="0">
              <a:buNone/>
            </a:pPr>
            <a:r>
              <a:rPr lang="fr-FR" b="1" dirty="0"/>
              <a:t>	=&gt; très mauvais Nutri-Score (« E »)</a:t>
            </a:r>
          </a:p>
          <a:p>
            <a:pPr>
              <a:buFont typeface=".Apple Color Emoji UI"/>
              <a:buChar char="🟢"/>
            </a:pPr>
            <a:r>
              <a:rPr lang="fr-FR" b="1" dirty="0"/>
              <a:t>Faibles teneurs en graisses saturées et en sel </a:t>
            </a:r>
          </a:p>
          <a:p>
            <a:pPr marL="0" indent="0">
              <a:buNone/>
            </a:pPr>
            <a:r>
              <a:rPr lang="fr-FR" b="1" dirty="0"/>
              <a:t>	=&gt; meilleurs Nutri-Scores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6975140" y="822469"/>
            <a:ext cx="4994910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QUANTITATIVES ET 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lettre </a:t>
            </a: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</a:t>
            </a:r>
          </a:p>
          <a:p>
            <a:r>
              <a:rPr lang="fr-FR" dirty="0">
                <a:solidFill>
                  <a:schemeClr val="accent1"/>
                </a:solidFill>
              </a:rPr>
              <a:t>variables QUANTITATIVES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252E93-7C36-D348-AE69-FF595B7A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0" t="10387" r="19489" b="18999"/>
          <a:stretch/>
        </p:blipFill>
        <p:spPr>
          <a:xfrm>
            <a:off x="3537926" y="1024093"/>
            <a:ext cx="3067669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109BE-DFE9-3844-AAD0-D73B8C079676}"/>
              </a:ext>
            </a:extLst>
          </p:cNvPr>
          <p:cNvSpPr txBox="1"/>
          <p:nvPr/>
        </p:nvSpPr>
        <p:spPr>
          <a:xfrm>
            <a:off x="412955" y="78658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DIAGRAMME DE DISPERSION – LETTRE NUTRI-SCORE, TENEUR EN GRAISSES SATURÉES EN FONCTION DES VARIABLES NUTRITIONNELLES CLÉS 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0FB987-1297-D64A-89E1-00FF0F225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4" t="84942" r="26509" b="156"/>
          <a:stretch/>
        </p:blipFill>
        <p:spPr>
          <a:xfrm>
            <a:off x="4735377" y="355148"/>
            <a:ext cx="1763849" cy="6390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08D1C0-EE83-BE4E-98F1-1F7E2135E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6" t="11821" r="20632" b="17966"/>
          <a:stretch/>
        </p:blipFill>
        <p:spPr>
          <a:xfrm>
            <a:off x="101755" y="3957053"/>
            <a:ext cx="3101707" cy="2890099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44BBE3-10DD-2A42-9301-07EAC389D8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4" t="10077" r="13484" b="18453"/>
          <a:stretch/>
        </p:blipFill>
        <p:spPr>
          <a:xfrm>
            <a:off x="3483702" y="3895641"/>
            <a:ext cx="3147094" cy="2930492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D1AC5A-7F35-494D-B3EB-60B9A6FAC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5" y="1024092"/>
            <a:ext cx="3067669" cy="28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27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997844"/>
            <a:ext cx="4582574" cy="3427669"/>
          </a:xfrm>
        </p:spPr>
        <p:txBody>
          <a:bodyPr>
            <a:normAutofit fontScale="85000" lnSpcReduction="10000"/>
          </a:bodyPr>
          <a:lstStyle/>
          <a:p>
            <a:pPr>
              <a:buFont typeface=".Apple Color Emoji UI"/>
              <a:buChar char="🔴"/>
            </a:pPr>
            <a:r>
              <a:rPr lang="fr-FR" b="1" dirty="0"/>
              <a:t>Teneur calorique élevée + faible teneur en protéines </a:t>
            </a:r>
          </a:p>
          <a:p>
            <a:pPr marL="0" indent="0">
              <a:buNone/>
            </a:pPr>
            <a:r>
              <a:rPr lang="fr-FR" b="1" dirty="0"/>
              <a:t>	=&gt; très mauvais Nutri-Score (« E »)</a:t>
            </a:r>
          </a:p>
          <a:p>
            <a:pPr>
              <a:buFont typeface=".Apple Color Emoji UI"/>
              <a:buChar char="🔴"/>
            </a:pPr>
            <a:r>
              <a:rPr lang="fr-FR" b="1" dirty="0"/>
              <a:t>Teneur en sucre élevée + faible teneur en protéines </a:t>
            </a:r>
          </a:p>
          <a:p>
            <a:pPr marL="0" indent="0">
              <a:buNone/>
            </a:pPr>
            <a:r>
              <a:rPr lang="fr-FR" b="1" dirty="0"/>
              <a:t>	=&gt; très mauvais Nutri-Score ("E").</a:t>
            </a:r>
          </a:p>
          <a:p>
            <a:pPr>
              <a:buFont typeface=".Apple Color Emoji UI"/>
              <a:buChar char="🔴"/>
            </a:pPr>
            <a:r>
              <a:rPr lang="fr-FR" b="1" dirty="0"/>
              <a:t>Teneur en graisses saturées élevée + faible teneur en protéines =&gt;</a:t>
            </a:r>
          </a:p>
          <a:p>
            <a:pPr marL="0" indent="0">
              <a:buNone/>
            </a:pPr>
            <a:r>
              <a:rPr lang="fr-FR" b="1" dirty="0"/>
              <a:t>	=&gt; très mauvais Nutri-Score ("E").</a:t>
            </a:r>
          </a:p>
          <a:p>
            <a:pPr>
              <a:buFont typeface=".Apple Color Emoji UI"/>
              <a:buChar char="🟢"/>
            </a:pPr>
            <a:r>
              <a:rPr lang="fr-FR" dirty="0"/>
              <a:t>Faible teneur en protéines + faible teneur en sel </a:t>
            </a:r>
          </a:p>
          <a:p>
            <a:pPr marL="0" indent="0">
              <a:buNone/>
            </a:pPr>
            <a:r>
              <a:rPr lang="fr-FR" dirty="0"/>
              <a:t>	=&gt; bon Nutri-Score (« A », « B »)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994909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3. VARIABLES </a:t>
            </a:r>
            <a:r>
              <a:rPr lang="fr-FR" dirty="0" err="1"/>
              <a:t>QUANTITATIVEs</a:t>
            </a:r>
            <a:r>
              <a:rPr lang="fr-FR" dirty="0"/>
              <a:t> ET </a:t>
            </a:r>
            <a:r>
              <a:rPr lang="fr-FR" dirty="0" err="1"/>
              <a:t>QUAlitatives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lettre </a:t>
            </a: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</a:t>
            </a:r>
          </a:p>
          <a:p>
            <a:r>
              <a:rPr lang="fr-FR" dirty="0">
                <a:solidFill>
                  <a:schemeClr val="accent1"/>
                </a:solidFill>
              </a:rPr>
              <a:t>variables QUANTITATIVES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C93485-F487-F740-ACD4-255C183C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2" t="10267" r="13855" b="17943"/>
          <a:stretch/>
        </p:blipFill>
        <p:spPr>
          <a:xfrm>
            <a:off x="3387414" y="994244"/>
            <a:ext cx="2967084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F314B-C6F9-FD46-8783-0E0820C26313}"/>
              </a:ext>
            </a:extLst>
          </p:cNvPr>
          <p:cNvSpPr txBox="1"/>
          <p:nvPr/>
        </p:nvSpPr>
        <p:spPr>
          <a:xfrm>
            <a:off x="412955" y="78658"/>
            <a:ext cx="611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DIAGRAMME DE DISPERSION – LETTRE NUTRI-SCORE, TENEUR EN PROTÉINES EN FONCTION DES VARIABLES NUTRITIONNELLES CLÉS 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DF3692-ACC4-9E4F-BE9E-A1A78F5B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4" t="84942" r="26509" b="156"/>
          <a:stretch/>
        </p:blipFill>
        <p:spPr>
          <a:xfrm>
            <a:off x="4735377" y="355148"/>
            <a:ext cx="1763849" cy="639096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608AF1D-57EF-0E45-99B1-D0ED5A56A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7"/>
          <a:stretch/>
        </p:blipFill>
        <p:spPr>
          <a:xfrm>
            <a:off x="70362" y="994244"/>
            <a:ext cx="2985399" cy="288000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C09D57-ABB0-1346-8CBC-D93FD68FD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"/>
          <a:stretch/>
        </p:blipFill>
        <p:spPr>
          <a:xfrm>
            <a:off x="28322" y="3914710"/>
            <a:ext cx="3016310" cy="2939059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A942AC-A660-8B4F-BC68-5B28932DDB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6" t="9950" r="13053" b="17648"/>
          <a:stretch/>
        </p:blipFill>
        <p:spPr>
          <a:xfrm>
            <a:off x="3394498" y="3973769"/>
            <a:ext cx="29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2441847"/>
            <a:ext cx="6717278" cy="44161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8609" y="2997844"/>
            <a:ext cx="4582574" cy="34276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b="1" dirty="0"/>
              <a:t>L’analyse a correctement fait ressortir :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Les variables importantes utilisées dans le calcul du </a:t>
            </a:r>
            <a:r>
              <a:rPr lang="fr-FR" sz="1800" b="1" dirty="0" err="1"/>
              <a:t>Nutri</a:t>
            </a:r>
            <a:r>
              <a:rPr lang="fr-FR" sz="1800" b="1" dirty="0"/>
              <a:t>-Score 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Leur influence (positive ou négative)</a:t>
            </a:r>
          </a:p>
          <a:p>
            <a:pPr lvl="1">
              <a:buFont typeface="Wingdings" pitchFamily="2" charset="2"/>
              <a:buChar char="Ø"/>
            </a:pPr>
            <a:r>
              <a:rPr lang="fr-FR" sz="1800" b="1" dirty="0"/>
              <a:t>L’importance de leur impact dans le score final.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Analyse Multivariée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VARIABLES QUANTITATIVES ET QUALITATIVES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2200" dirty="0">
                <a:solidFill>
                  <a:schemeClr val="tx2"/>
                </a:solidFill>
              </a:rPr>
              <a:t>COMPARAISON Données CALCUL NUTRI-SCORE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293AEA-63F4-1646-9255-34CFF66E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7" y="2441847"/>
            <a:ext cx="6644953" cy="4416153"/>
          </a:xfrm>
          <a:prstGeom prst="rect">
            <a:avLst/>
          </a:prstGeom>
        </p:spPr>
      </p:pic>
      <p:graphicFrame>
        <p:nvGraphicFramePr>
          <p:cNvPr id="13" name="Content Placeholder 19">
            <a:extLst>
              <a:ext uri="{FF2B5EF4-FFF2-40B4-BE49-F238E27FC236}">
                <a16:creationId xmlns:a16="http://schemas.microsoft.com/office/drawing/2014/main" id="{D10D68D9-6699-2249-80B1-70E9B2628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02158"/>
              </p:ext>
            </p:extLst>
          </p:nvPr>
        </p:nvGraphicFramePr>
        <p:xfrm>
          <a:off x="10758" y="22856"/>
          <a:ext cx="6703425" cy="241899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9356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104930">
                  <a:extLst>
                    <a:ext uri="{9D8B030D-6E8A-4147-A177-3AD203B41FA5}">
                      <a16:colId xmlns:a16="http://schemas.microsoft.com/office/drawing/2014/main" val="3878846741"/>
                    </a:ext>
                  </a:extLst>
                </a:gridCol>
                <a:gridCol w="2104930">
                  <a:extLst>
                    <a:ext uri="{9D8B030D-6E8A-4147-A177-3AD203B41FA5}">
                      <a16:colId xmlns:a16="http://schemas.microsoft.com/office/drawing/2014/main" val="1587981842"/>
                    </a:ext>
                  </a:extLst>
                </a:gridCol>
              </a:tblGrid>
              <a:tr h="36298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RÉSULTATS DE L’ANALYSE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387"/>
                  </a:ext>
                </a:extLst>
              </a:tr>
              <a:tr h="3629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QUANTITATIVE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SIGNIFICATION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INFLUENCE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calorique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🔴🔴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graisses saturées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🔴🔴🔴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sucres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🔴🔴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protéines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🟢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sel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🔴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6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L'analyse a permis d'établir une corrélation entre le Nutri-Score et plusieurs variables quantitatives et qualitatives. (Khi-2, rapports de corrélation de Pearson, de Spearman, </a:t>
            </a:r>
            <a:r>
              <a:rPr lang="fr-FR" dirty="0" err="1"/>
              <a:t>éta</a:t>
            </a:r>
            <a:r>
              <a:rPr lang="fr-FR" dirty="0"/>
              <a:t> carré)</a:t>
            </a:r>
          </a:p>
          <a:p>
            <a:pPr>
              <a:buFont typeface=".Apple Color Emoji UI"/>
              <a:buChar char="✅"/>
            </a:pPr>
            <a:r>
              <a:rPr lang="fr-FR" dirty="0"/>
              <a:t>Ces variables semblent correspondre aussi bien dans leur nature que dans leur influence, à celles utilisées dans le calcul du </a:t>
            </a:r>
            <a:r>
              <a:rPr lang="fr-FR" dirty="0" err="1"/>
              <a:t>Nutri</a:t>
            </a:r>
            <a:r>
              <a:rPr lang="fr-FR" dirty="0"/>
              <a:t>-Score.</a:t>
            </a:r>
          </a:p>
          <a:p>
            <a:pPr lvl="1">
              <a:buFont typeface="Wingdings" pitchFamily="2" charset="2"/>
              <a:buChar char="Ø"/>
            </a:pPr>
            <a:r>
              <a:rPr lang="fr-FR" sz="2000" dirty="0"/>
              <a:t>Il devrait donc être possible de créer un modèle qui permette de prédire le score </a:t>
            </a:r>
            <a:r>
              <a:rPr lang="fr-FR" sz="2000" dirty="0" err="1"/>
              <a:t>Nutri</a:t>
            </a:r>
            <a:r>
              <a:rPr lang="fr-FR" sz="2000" dirty="0"/>
              <a:t>-Score</a:t>
            </a:r>
            <a:endParaRPr lang="fr-FR" dirty="0"/>
          </a:p>
          <a:p>
            <a:pPr lvl="1">
              <a:buFont typeface=".Apple Color Emoji UI"/>
              <a:buChar char="🤖"/>
            </a:pPr>
            <a:r>
              <a:rPr lang="fr-FR" sz="1800" dirty="0"/>
              <a:t>Pour ce faire, l'application mettra à profit les données nutritionnelles et de classification alimentaire les plus corrélées établies dans cette analyse, à savoir : </a:t>
            </a:r>
          </a:p>
          <a:p>
            <a:pPr lvl="2"/>
            <a:r>
              <a:rPr lang="fr-FR" sz="1600" dirty="0"/>
              <a:t>la teneur calorique </a:t>
            </a:r>
          </a:p>
          <a:p>
            <a:pPr lvl="2"/>
            <a:r>
              <a:rPr lang="fr-FR" sz="1600" dirty="0"/>
              <a:t>la teneur en sucres </a:t>
            </a:r>
          </a:p>
          <a:p>
            <a:pPr lvl="2"/>
            <a:r>
              <a:rPr lang="fr-FR" sz="1600" dirty="0"/>
              <a:t>la teneur en graisses saturées </a:t>
            </a:r>
          </a:p>
          <a:p>
            <a:pPr lvl="2"/>
            <a:r>
              <a:rPr lang="fr-FR" sz="1600" dirty="0"/>
              <a:t>la teneur en sel </a:t>
            </a:r>
          </a:p>
          <a:p>
            <a:pPr lvl="2"/>
            <a:r>
              <a:rPr lang="fr-FR" sz="1600" dirty="0"/>
              <a:t>la teneur en protéines</a:t>
            </a:r>
          </a:p>
          <a:p>
            <a:pPr lvl="2"/>
            <a:r>
              <a:rPr lang="fr-FR" sz="1600" dirty="0"/>
              <a:t>le classement PNN2 </a:t>
            </a:r>
            <a:endParaRPr lang="fr-F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C406C-3244-7745-94B9-A744932D886B}"/>
              </a:ext>
            </a:extLst>
          </p:cNvPr>
          <p:cNvSpPr txBox="1">
            <a:spLocks/>
          </p:cNvSpPr>
          <p:nvPr/>
        </p:nvSpPr>
        <p:spPr>
          <a:xfrm>
            <a:off x="279152" y="2341312"/>
            <a:ext cx="415897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CONCLUSION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chemeClr val="accent1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706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Source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454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Mise à disposition par Open Food </a:t>
            </a:r>
            <a:r>
              <a:rPr lang="fr-FR" dirty="0" err="1"/>
              <a:t>Facts</a:t>
            </a:r>
            <a:r>
              <a:rPr lang="fr-FR" dirty="0"/>
              <a:t> de sa base de données alimentaires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1M+ de produits alimentaires référencés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167 indicateurs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4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informations générales sur la fiche du produit : nom, date de modification, etc.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Un ensemble de tags : catégorie du produit, localisation, origine, etc.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ingrédients composant les produits et leurs additifs éventuels.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Des informations nutritionnelles : quantité en grammes d’un nutriment pour 100 grammes du produit.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DES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3068" y="5440221"/>
          <a:ext cx="6656809" cy="13094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852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323664">
                  <a:extLst>
                    <a:ext uri="{9D8B030D-6E8A-4147-A177-3AD203B41FA5}">
                      <a16:colId xmlns:a16="http://schemas.microsoft.com/office/drawing/2014/main" val="2068536404"/>
                    </a:ext>
                  </a:extLst>
                </a:gridCol>
                <a:gridCol w="1594382">
                  <a:extLst>
                    <a:ext uri="{9D8B030D-6E8A-4147-A177-3AD203B41FA5}">
                      <a16:colId xmlns:a16="http://schemas.microsoft.com/office/drawing/2014/main" val="3674993753"/>
                    </a:ext>
                  </a:extLst>
                </a:gridCol>
                <a:gridCol w="201023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75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FICHIER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LIGNES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COLONNES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46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Food Data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1321737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Données globales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-1"/>
            <a:ext cx="6717278" cy="5560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Content Placeholder 7" descr="A picture containing fence, drawing&#10;&#10;Description automatically generated">
            <a:extLst>
              <a:ext uri="{FF2B5EF4-FFF2-40B4-BE49-F238E27FC236}">
                <a16:creationId xmlns:a16="http://schemas.microsoft.com/office/drawing/2014/main" id="{61E4D6E7-3A14-CA4E-9E1D-5A68D6DC79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58359" y="1058455"/>
            <a:ext cx="4972083" cy="3443628"/>
          </a:xfrm>
        </p:spPr>
      </p:pic>
    </p:spTree>
    <p:extLst>
      <p:ext uri="{BB962C8B-B14F-4D97-AF65-F5344CB8AC3E}">
        <p14:creationId xmlns:p14="http://schemas.microsoft.com/office/powerpoint/2010/main" val="649139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ŒUVRE PRÉLIMINAIRE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F1A7-61C4-0C40-B8D7-846E89C41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Pistes D'Implémentation pour l’application proposée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1358691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60303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14F6EE-DE1A-574C-8FF2-7A736676822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D63B9E-0E9F-A441-928F-05654C5F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2607656-EADF-4C40-9F1C-9CA857DE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397075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1</a:t>
            </a:r>
            <a:r>
              <a:rPr lang="fr-FR" b="1" baseline="30000" dirty="0"/>
              <a:t>er</a:t>
            </a:r>
            <a:r>
              <a:rPr lang="fr-FR" b="1" dirty="0"/>
              <a:t> modèle sur l’ensemble du jeu de données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Ce 1</a:t>
            </a:r>
            <a:r>
              <a:rPr lang="fr-FR" b="1" baseline="30000" dirty="0"/>
              <a:t>er</a:t>
            </a:r>
            <a:r>
              <a:rPr lang="fr-FR" b="1" dirty="0"/>
              <a:t> modèle réussit à expliquer 60% des variations</a:t>
            </a:r>
          </a:p>
          <a:p>
            <a:pPr lvl="1"/>
            <a:endParaRPr lang="fr-FR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Modèle amélioré construit en créant un modèle par groupe PNNS 2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Ce modèle amélioré réussit à expliquer 92% des variations</a:t>
            </a:r>
            <a:endParaRPr lang="en-US" b="1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5CDC40-547C-FC46-9A2F-4BBFDE63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" y="400258"/>
            <a:ext cx="6668692" cy="608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ED3D3-3B66-744A-BF9B-F5B9492FACE3}"/>
              </a:ext>
            </a:extLst>
          </p:cNvPr>
          <p:cNvSpPr txBox="1"/>
          <p:nvPr/>
        </p:nvSpPr>
        <p:spPr>
          <a:xfrm>
            <a:off x="2223189" y="6457481"/>
            <a:ext cx="28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NUTRISCORE_SCORE PRÉDIT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7693D-FF77-FE4E-8AAB-FFA0479CED04}"/>
              </a:ext>
            </a:extLst>
          </p:cNvPr>
          <p:cNvSpPr txBox="1"/>
          <p:nvPr/>
        </p:nvSpPr>
        <p:spPr>
          <a:xfrm>
            <a:off x="858982" y="77092"/>
            <a:ext cx="55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MODÈLE AMÉLIORÉ : NUTRISCORE CONNU ET PRÉDIT DROITE DE RÉGRESSION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PRÉDICTION DU SCORE </a:t>
            </a:r>
            <a:r>
              <a:rPr lang="fr-FR" dirty="0" err="1"/>
              <a:t>Nutri</a:t>
            </a:r>
            <a:r>
              <a:rPr lang="fr-FR" dirty="0"/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</p:spTree>
    <p:extLst>
      <p:ext uri="{BB962C8B-B14F-4D97-AF65-F5344CB8AC3E}">
        <p14:creationId xmlns:p14="http://schemas.microsoft.com/office/powerpoint/2010/main" val="2419029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144254"/>
            <a:ext cx="4619318" cy="30840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fr-FR" sz="2500" b="1" cap="none" dirty="0">
                <a:solidFill>
                  <a:schemeClr val="tx2"/>
                </a:solidFill>
              </a:rPr>
              <a:t>Implémentation d’une fonction  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100" b="1" cap="none" dirty="0">
                <a:solidFill>
                  <a:schemeClr val="tx2"/>
                </a:solidFill>
              </a:rPr>
              <a:t>Prenant en entrée: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sz="2100" b="1" cap="none" dirty="0">
                <a:solidFill>
                  <a:schemeClr val="tx2"/>
                </a:solidFill>
              </a:rPr>
              <a:t>le score </a:t>
            </a:r>
            <a:r>
              <a:rPr lang="fr-FR" sz="2100" b="1" cap="none" dirty="0" err="1">
                <a:solidFill>
                  <a:schemeClr val="tx2"/>
                </a:solidFill>
              </a:rPr>
              <a:t>Nutri</a:t>
            </a:r>
            <a:r>
              <a:rPr lang="fr-FR" sz="2100" b="1" cap="none" dirty="0">
                <a:solidFill>
                  <a:schemeClr val="tx2"/>
                </a:solidFill>
              </a:rPr>
              <a:t>-Score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sz="2100" b="1" cap="none" dirty="0">
                <a:solidFill>
                  <a:schemeClr val="tx2"/>
                </a:solidFill>
              </a:rPr>
              <a:t>les groupes PNNS 1 et 2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100" b="1" dirty="0"/>
              <a:t>Donnant en sortie la lettre </a:t>
            </a:r>
            <a:r>
              <a:rPr lang="fr-FR" sz="2100" b="1" dirty="0" err="1"/>
              <a:t>Nutri</a:t>
            </a:r>
            <a:r>
              <a:rPr lang="fr-FR" sz="2100" b="1" dirty="0"/>
              <a:t>-Score</a:t>
            </a:r>
            <a:endParaRPr lang="fr-FR" sz="2100" b="1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DÉTERMINATION DE LA  LETTRE </a:t>
            </a:r>
            <a:r>
              <a:rPr lang="fr-FR" dirty="0" err="1"/>
              <a:t>Nutri</a:t>
            </a:r>
            <a:r>
              <a:rPr lang="fr-FR" dirty="0"/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FONCTION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106A9C-9F3B-C04C-883C-261D028E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3" y="1437256"/>
            <a:ext cx="6645082" cy="42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2997844"/>
            <a:ext cx="4785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Sachant que la mission de Santé Publique France est d’ “améliorer et protéger la santé des populations”, les recommandations de M. </a:t>
            </a:r>
            <a:r>
              <a:rPr lang="fr-FR" dirty="0" err="1"/>
              <a:t>Hercberg</a:t>
            </a:r>
            <a:r>
              <a:rPr lang="fr-FR" dirty="0"/>
              <a:t> paraissent pertinentes. 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Modification de la fonction de détermination de la lettre pour assigner à l’ensemble des boissons alcoolisées :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fr-FR" dirty="0"/>
              <a:t>La lettre </a:t>
            </a:r>
            <a:r>
              <a:rPr lang="fr-FR" dirty="0" err="1"/>
              <a:t>Nutri</a:t>
            </a:r>
            <a:r>
              <a:rPr lang="fr-FR" dirty="0"/>
              <a:t>-Score "F" 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fr-FR" dirty="0"/>
              <a:t>Un score </a:t>
            </a:r>
            <a:r>
              <a:rPr lang="fr-FR" dirty="0" err="1"/>
              <a:t>Nutri</a:t>
            </a:r>
            <a:r>
              <a:rPr lang="fr-FR" dirty="0"/>
              <a:t>-Score arbitraire de 50</a:t>
            </a:r>
            <a:endParaRPr lang="fr-FR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LE CAS DES boissons alcoolisées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ajout d’une fonctionnalité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09DD9-1FE3-DA4F-A6DD-4B0F4BF4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6" y="561714"/>
            <a:ext cx="6566006" cy="56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3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271757" y="2159609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.Apple Color Emoji UI"/>
              <a:buChar char="✅"/>
            </a:pPr>
            <a:r>
              <a:rPr lang="fr-FR" b="1" dirty="0"/>
              <a:t>Validation de l’ensemble de l’application sur 3 produits alimentaires aléatoires (base de données Carrefour et boisson alcoolisée)</a:t>
            </a:r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865975"/>
            <a:ext cx="4619318" cy="9912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VALIDATION</a:t>
            </a:r>
            <a:endParaRPr lang="fr-FR" dirty="0">
              <a:solidFill>
                <a:schemeClr val="accent1"/>
              </a:solidFill>
            </a:endParaRP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827D6719-0604-6442-90DE-3ADD7550F4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0612138"/>
              </p:ext>
            </p:extLst>
          </p:nvPr>
        </p:nvGraphicFramePr>
        <p:xfrm>
          <a:off x="604267" y="1256607"/>
          <a:ext cx="6034882" cy="43447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3306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381539">
                  <a:extLst>
                    <a:ext uri="{9D8B030D-6E8A-4147-A177-3AD203B41FA5}">
                      <a16:colId xmlns:a16="http://schemas.microsoft.com/office/drawing/2014/main" val="3878846741"/>
                    </a:ext>
                  </a:extLst>
                </a:gridCol>
                <a:gridCol w="1081623">
                  <a:extLst>
                    <a:ext uri="{9D8B030D-6E8A-4147-A177-3AD203B41FA5}">
                      <a16:colId xmlns:a16="http://schemas.microsoft.com/office/drawing/2014/main" val="1587981842"/>
                    </a:ext>
                  </a:extLst>
                </a:gridCol>
                <a:gridCol w="1042727">
                  <a:extLst>
                    <a:ext uri="{9D8B030D-6E8A-4147-A177-3AD203B41FA5}">
                      <a16:colId xmlns:a16="http://schemas.microsoft.com/office/drawing/2014/main" val="863704494"/>
                    </a:ext>
                  </a:extLst>
                </a:gridCol>
                <a:gridCol w="1095928">
                  <a:extLst>
                    <a:ext uri="{9D8B030D-6E8A-4147-A177-3AD203B41FA5}">
                      <a16:colId xmlns:a16="http://schemas.microsoft.com/office/drawing/2014/main" val="1664677981"/>
                    </a:ext>
                  </a:extLst>
                </a:gridCol>
              </a:tblGrid>
              <a:tr h="3629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SIGNIFICATION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Tablette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Chocolat</a:t>
                      </a:r>
                      <a:r>
                        <a:rPr lang="en-US" sz="1200" b="1" dirty="0">
                          <a:effectLst/>
                        </a:rPr>
                        <a:t> Noir DESSERT NESTLÉ 205 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Jus </a:t>
                      </a:r>
                      <a:r>
                        <a:rPr lang="en-US" sz="1200" b="1" dirty="0" err="1">
                          <a:effectLst/>
                        </a:rPr>
                        <a:t>multifruits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pur</a:t>
                      </a:r>
                      <a:r>
                        <a:rPr lang="en-US" sz="1200" b="1" dirty="0">
                          <a:effectLst/>
                        </a:rPr>
                        <a:t> jus Carrefour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Une </a:t>
                      </a:r>
                      <a:r>
                        <a:rPr lang="en-US" sz="1200" b="1" dirty="0" err="1">
                          <a:effectLst/>
                        </a:rPr>
                        <a:t>bouteille</a:t>
                      </a:r>
                      <a:r>
                        <a:rPr lang="en-US" sz="1200" b="1" dirty="0">
                          <a:effectLst/>
                        </a:rPr>
                        <a:t> de </a:t>
                      </a:r>
                      <a:r>
                        <a:rPr lang="en-US" sz="1200" b="1" dirty="0" err="1">
                          <a:effectLst/>
                        </a:rPr>
                        <a:t>rhum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PNNS_2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Groupe PNNS 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Chocolate products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Fruit juices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Alcohol beverages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Energy_100g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caloriques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Saturated-fat_100g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graisses saturées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Sugars_100g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sucres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Proteins_100g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protéines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5.9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  <a:tr h="33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Salt_100g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Teneur en sel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06081"/>
                  </a:ext>
                </a:extLst>
              </a:tr>
              <a:tr h="338605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SCORE PRÉDIT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19.83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2.57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53112"/>
                  </a:ext>
                </a:extLst>
              </a:tr>
              <a:tr h="338605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LETTRE CALCULÉE (sur la base du score </a:t>
                      </a:r>
                      <a:r>
                        <a:rPr lang="en-US" sz="1200" b="1" dirty="0" err="1">
                          <a:effectLst/>
                        </a:rPr>
                        <a:t>prédit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75697"/>
                  </a:ext>
                </a:extLst>
              </a:tr>
              <a:tr h="338605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LETTRE INDIQUÉE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8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74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CONCLUSIONS</a:t>
            </a:r>
            <a:endParaRPr lang="fr-F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288" y="842685"/>
            <a:ext cx="5534769" cy="258631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L'analyse a permis d'établir une corrélation entre le </a:t>
            </a:r>
            <a:r>
              <a:rPr lang="fr-FR" dirty="0" err="1"/>
              <a:t>Nutri</a:t>
            </a:r>
            <a:r>
              <a:rPr lang="fr-FR" dirty="0"/>
              <a:t>-Score et plusieurs variables quantitatives et qualitatives.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/>
              <a:t>Ces variables semblent correspondre aussi bien dans leur nature que dans leur influence, à celles utilisées dans le calcul du </a:t>
            </a:r>
            <a:r>
              <a:rPr lang="fr-FR" dirty="0" err="1"/>
              <a:t>Nutri</a:t>
            </a:r>
            <a:r>
              <a:rPr lang="fr-FR" dirty="0"/>
              <a:t>-Score.</a:t>
            </a:r>
          </a:p>
          <a:p>
            <a:pPr lvl="1">
              <a:buFont typeface=".Apple Color Emoji UI"/>
              <a:buChar char="✅"/>
            </a:pPr>
            <a:r>
              <a:rPr lang="fr-FR" b="1" dirty="0"/>
              <a:t>Il devrait donc être possible de créer une application permettant de prédire le score </a:t>
            </a:r>
            <a:r>
              <a:rPr lang="fr-FR" b="1" dirty="0" err="1"/>
              <a:t>Nutri</a:t>
            </a:r>
            <a:r>
              <a:rPr lang="fr-FR" b="1" dirty="0"/>
              <a:t>-Score.</a:t>
            </a:r>
          </a:p>
        </p:txBody>
      </p:sp>
      <p:pic>
        <p:nvPicPr>
          <p:cNvPr id="8" name="Graphic 7" descr="Present">
            <a:extLst>
              <a:ext uri="{FF2B5EF4-FFF2-40B4-BE49-F238E27FC236}">
                <a16:creationId xmlns:a16="http://schemas.microsoft.com/office/drawing/2014/main" id="{763253D9-8161-7546-8B09-D1A38EC9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8202" y="36520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674E5E-29A1-4840-8A5A-D01B6A9564D1}"/>
              </a:ext>
            </a:extLst>
          </p:cNvPr>
          <p:cNvSpPr/>
          <p:nvPr/>
        </p:nvSpPr>
        <p:spPr>
          <a:xfrm>
            <a:off x="6130288" y="3730666"/>
            <a:ext cx="568071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Wingdings" pitchFamily="2" charset="2"/>
              <a:buChar char="v"/>
            </a:pPr>
            <a:r>
              <a:rPr lang="fr-FR" sz="1600" dirty="0"/>
              <a:t>BONUS </a:t>
            </a:r>
          </a:p>
          <a:p>
            <a:pPr>
              <a:lnSpc>
                <a:spcPct val="90000"/>
              </a:lnSpc>
            </a:pPr>
            <a:r>
              <a:rPr lang="fr-FR" sz="1600" dirty="0"/>
              <a:t>Un POC basé sur un modèle de régression linéaire a pu être réalisé. Celui-ci possède un taux d’exactitude de 92%.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BC50A5-0733-CE48-A4BF-4679380DB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98205" y="494750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BD2D60-2E55-DC41-974E-90AD5644B37D}"/>
              </a:ext>
            </a:extLst>
          </p:cNvPr>
          <p:cNvSpPr/>
          <p:nvPr/>
        </p:nvSpPr>
        <p:spPr>
          <a:xfrm>
            <a:off x="6130288" y="4915339"/>
            <a:ext cx="573024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Wingdings" pitchFamily="2" charset="2"/>
              <a:buChar char="v"/>
            </a:pPr>
            <a:r>
              <a:rPr lang="fr-FR" sz="1600" dirty="0"/>
              <a:t>LES BOISSONS ALCOOLISÉES </a:t>
            </a:r>
          </a:p>
          <a:p>
            <a:pPr>
              <a:lnSpc>
                <a:spcPct val="90000"/>
              </a:lnSpc>
            </a:pPr>
            <a:r>
              <a:rPr lang="fr-FR" sz="1600" dirty="0"/>
              <a:t>Le POC a également été modifié pour tenir compte des recommandations de Serge </a:t>
            </a:r>
            <a:r>
              <a:rPr lang="fr-FR" sz="1600" dirty="0" err="1"/>
              <a:t>Hercberg</a:t>
            </a:r>
            <a:r>
              <a:rPr lang="fr-FR" sz="1600" dirty="0"/>
              <a:t>, créateur du Nutri-Score et président du PNNS, d’assigner une lettre F aux boissons alcoolisés.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CA189A6-715D-CD4C-8577-63FA886A0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64661" y="1345101"/>
            <a:ext cx="1581482" cy="15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88EF8F4-F3F9-994F-907A-412680F16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0"/>
          <a:stretch/>
        </p:blipFill>
        <p:spPr>
          <a:xfrm>
            <a:off x="39999" y="1666754"/>
            <a:ext cx="6627019" cy="3611302"/>
          </a:xfrm>
          <a:prstGeom prst="rect">
            <a:avLst/>
          </a:prstGeom>
        </p:spPr>
      </p:pic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D7BF6A09-EBFA-EE49-81DB-FA5839CBB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7" b="90642"/>
          <a:stretch/>
        </p:blipFill>
        <p:spPr>
          <a:xfrm>
            <a:off x="259917" y="822469"/>
            <a:ext cx="6187181" cy="39438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F493E5-1F29-B24D-B237-E5FB6225AA32}"/>
              </a:ext>
            </a:extLst>
          </p:cNvPr>
          <p:cNvSpPr txBox="1">
            <a:spLocks/>
          </p:cNvSpPr>
          <p:nvPr/>
        </p:nvSpPr>
        <p:spPr>
          <a:xfrm>
            <a:off x="7134048" y="680999"/>
            <a:ext cx="4563965" cy="29555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ANNEXE 1 :  Représentation alternative de la distribution des modalités PNNS1</a:t>
            </a:r>
          </a:p>
          <a:p>
            <a:endParaRPr lang="fr-FR" dirty="0"/>
          </a:p>
          <a:p>
            <a:r>
              <a:rPr lang="fr-FR" sz="4100" dirty="0">
                <a:solidFill>
                  <a:schemeClr val="accent1"/>
                </a:solidFill>
              </a:rPr>
              <a:t>MESURES DE DISPERSION</a:t>
            </a:r>
            <a:br>
              <a:rPr lang="fr-FR" sz="4100" dirty="0"/>
            </a:br>
            <a:r>
              <a:rPr lang="fr-FR" sz="3000" dirty="0">
                <a:solidFill>
                  <a:schemeClr val="accent1"/>
                </a:solidFill>
              </a:rPr>
              <a:t>_____________</a:t>
            </a:r>
            <a:br>
              <a:rPr lang="fr-FR" sz="4100" dirty="0"/>
            </a:br>
            <a:br>
              <a:rPr lang="fr-FR" sz="4100" dirty="0"/>
            </a:br>
            <a:r>
              <a:rPr lang="fr-FR" sz="4100" dirty="0"/>
              <a:t>VARIABLES QUALITATIVES</a:t>
            </a:r>
            <a:br>
              <a:rPr lang="fr-FR" dirty="0"/>
            </a:br>
            <a:endParaRPr lang="fr-FR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273D5709-2307-104A-A428-7B7A0E7D9338}"/>
              </a:ext>
            </a:extLst>
          </p:cNvPr>
          <p:cNvSpPr txBox="1">
            <a:spLocks/>
          </p:cNvSpPr>
          <p:nvPr/>
        </p:nvSpPr>
        <p:spPr>
          <a:xfrm>
            <a:off x="7129801" y="3839730"/>
            <a:ext cx="3963275" cy="148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fr-FR" dirty="0"/>
              <a:t>Répartition relativement homogène sur l'ensemble, exceptés "Fat and sauces" et "</a:t>
            </a:r>
            <a:r>
              <a:rPr lang="fr-FR" dirty="0" err="1"/>
              <a:t>Salty</a:t>
            </a:r>
            <a:r>
              <a:rPr lang="fr-FR" dirty="0"/>
              <a:t> snacks", comparativement peu représentés. </a:t>
            </a:r>
          </a:p>
        </p:txBody>
      </p:sp>
    </p:spTree>
    <p:extLst>
      <p:ext uri="{BB962C8B-B14F-4D97-AF65-F5344CB8AC3E}">
        <p14:creationId xmlns:p14="http://schemas.microsoft.com/office/powerpoint/2010/main" val="684224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4188" y="3425719"/>
            <a:ext cx="4582574" cy="166305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Plus la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calorique</a:t>
            </a:r>
            <a:r>
              <a:rPr lang="en-US" b="1" dirty="0"/>
              <a:t> </a:t>
            </a:r>
            <a:r>
              <a:rPr lang="en-US" b="1" dirty="0" err="1"/>
              <a:t>augmente</a:t>
            </a:r>
            <a:r>
              <a:rPr lang="en-US" b="1" dirty="0"/>
              <a:t> :</a:t>
            </a:r>
          </a:p>
          <a:p>
            <a:pPr lvl="1">
              <a:buFont typeface=".Apple Color Emoji UI"/>
              <a:buChar char="🔴"/>
            </a:pPr>
            <a:r>
              <a:rPr lang="en-US" b="1" dirty="0"/>
              <a:t>Plus la proportion </a:t>
            </a:r>
            <a:r>
              <a:rPr lang="en-US" b="1" dirty="0" err="1"/>
              <a:t>d'aliments</a:t>
            </a:r>
            <a:r>
              <a:rPr lang="en-US" b="1" dirty="0"/>
              <a:t> </a:t>
            </a:r>
            <a:r>
              <a:rPr lang="en-US" b="1" dirty="0" err="1"/>
              <a:t>classés</a:t>
            </a:r>
            <a:r>
              <a:rPr lang="en-US" b="1" dirty="0"/>
              <a:t> "E" </a:t>
            </a:r>
            <a:r>
              <a:rPr lang="en-US" b="1" dirty="0" err="1"/>
              <a:t>augmente</a:t>
            </a:r>
            <a:r>
              <a:rPr lang="en-US" b="1" dirty="0"/>
              <a:t> </a:t>
            </a:r>
          </a:p>
          <a:p>
            <a:pPr lvl="1">
              <a:buFont typeface=".Apple Color Emoji UI"/>
              <a:buChar char="🟢"/>
            </a:pPr>
            <a:r>
              <a:rPr lang="en-US" b="1" dirty="0"/>
              <a:t>Plus la proportion </a:t>
            </a:r>
            <a:r>
              <a:rPr lang="en-US" b="1" dirty="0" err="1"/>
              <a:t>d’aliments</a:t>
            </a:r>
            <a:r>
              <a:rPr lang="en-US" b="1" dirty="0"/>
              <a:t> classes "A" </a:t>
            </a:r>
            <a:r>
              <a:rPr lang="en-US" b="1" dirty="0" err="1"/>
              <a:t>diminue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DBD8BF-C870-B648-A835-E0026753F0A0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5176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2 : valeurs quantitatives et qualitatives 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(lettre et score)</a:t>
            </a:r>
          </a:p>
          <a:p>
            <a:r>
              <a:rPr lang="fr-FR" dirty="0">
                <a:solidFill>
                  <a:schemeClr val="accent1"/>
                </a:solidFill>
              </a:rPr>
              <a:t>Teneur calorique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0962B7-CF44-D84D-99C9-84791998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9" y="37614"/>
            <a:ext cx="6364958" cy="67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4AE9F-70C4-3144-9143-67B79304E140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DES DONNÉES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A7097D-6A57-CF41-8A05-C9C1A348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EE2921BF-0E19-7243-AFE0-7F8CD12FED6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533B2-B9BA-1B4A-951A-B78C21597D54}"/>
              </a:ext>
            </a:extLst>
          </p:cNvPr>
          <p:cNvSpPr/>
          <p:nvPr/>
        </p:nvSpPr>
        <p:spPr>
          <a:xfrm>
            <a:off x="0" y="-1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0C867B8-159B-214A-AC06-CA567D747F96}"/>
              </a:ext>
            </a:extLst>
          </p:cNvPr>
          <p:cNvSpPr txBox="1">
            <a:spLocks/>
          </p:cNvSpPr>
          <p:nvPr/>
        </p:nvSpPr>
        <p:spPr>
          <a:xfrm>
            <a:off x="7198609" y="772045"/>
            <a:ext cx="4619318" cy="16315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Source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GROUPES PNNS 1 et 2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4EC8F-7CB5-AD47-AECF-AE24F5F6D24A}"/>
              </a:ext>
            </a:extLst>
          </p:cNvPr>
          <p:cNvSpPr txBox="1"/>
          <p:nvPr/>
        </p:nvSpPr>
        <p:spPr>
          <a:xfrm>
            <a:off x="7320622" y="2931046"/>
            <a:ext cx="4317196" cy="3397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PNNS : Programme National Nutrition Santé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Plan de santé publique lancé en 2001 et actualisé tous les 5 ans</a:t>
            </a:r>
          </a:p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	🎯 L’objectif : améliorer l’état de 	santé de la population en agissant 	sur l’un de ses déterminants 	majeurs : la nutrition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Les groupes PNNS 2 précisent les groupes PNNS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CA4A17-4C96-D64A-BDFE-68708CDA6CF1}"/>
              </a:ext>
            </a:extLst>
          </p:cNvPr>
          <p:cNvSpPr/>
          <p:nvPr/>
        </p:nvSpPr>
        <p:spPr>
          <a:xfrm>
            <a:off x="152400" y="160020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1600" dirty="0"/>
              <a:t>Dressings and sauces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600" dirty="0"/>
              <a:t>Fats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32E46E0-B6DD-B747-99B9-4777E76F2CCA}"/>
              </a:ext>
            </a:extLst>
          </p:cNvPr>
          <p:cNvSpPr/>
          <p:nvPr/>
        </p:nvSpPr>
        <p:spPr>
          <a:xfrm>
            <a:off x="2323589" y="160020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One-dish meals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Pizza pies and quiches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Sandwiches</a:t>
            </a:r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FAA4DB-A0FA-7E44-8989-8117B21D5D64}"/>
              </a:ext>
            </a:extLst>
          </p:cNvPr>
          <p:cNvSpPr/>
          <p:nvPr/>
        </p:nvSpPr>
        <p:spPr>
          <a:xfrm>
            <a:off x="4514083" y="160020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Biscuits &amp; cakes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Chocolate products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Pastries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Sweets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D6C1407-36C1-6D44-9E58-7B9D91C62097}"/>
              </a:ext>
            </a:extLst>
          </p:cNvPr>
          <p:cNvSpPr/>
          <p:nvPr/>
        </p:nvSpPr>
        <p:spPr>
          <a:xfrm>
            <a:off x="152400" y="2343526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Dried fruits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Fruits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Legumes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Soups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Vegetables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6C856C-CAF0-7743-AE1F-CE76DC677A0F}"/>
              </a:ext>
            </a:extLst>
          </p:cNvPr>
          <p:cNvSpPr/>
          <p:nvPr/>
        </p:nvSpPr>
        <p:spPr>
          <a:xfrm>
            <a:off x="2323589" y="2343526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Eggs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Fish and seafood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Offal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Meat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Processed meat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57D9A60-7D6B-0D48-80A4-7029FC6108FE}"/>
              </a:ext>
            </a:extLst>
          </p:cNvPr>
          <p:cNvSpPr/>
          <p:nvPr/>
        </p:nvSpPr>
        <p:spPr>
          <a:xfrm>
            <a:off x="4514083" y="2343526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Cheese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Dairy desserts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Ice cream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Milk and yoghurt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EEF05D1-AB47-4B49-BECA-5C8F803640E8}"/>
              </a:ext>
            </a:extLst>
          </p:cNvPr>
          <p:cNvSpPr/>
          <p:nvPr/>
        </p:nvSpPr>
        <p:spPr>
          <a:xfrm>
            <a:off x="152400" y="4530185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Bread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Breakfast cereals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Cereals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Potatoes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48C4C1-3648-D448-BA27-549D93AFC6B9}"/>
              </a:ext>
            </a:extLst>
          </p:cNvPr>
          <p:cNvSpPr/>
          <p:nvPr/>
        </p:nvSpPr>
        <p:spPr>
          <a:xfrm>
            <a:off x="2323589" y="4530185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Appetizers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Nuts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Salty and fatty products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F14AFF4-4DEF-6340-8F61-8274A66AD8C5}"/>
              </a:ext>
            </a:extLst>
          </p:cNvPr>
          <p:cNvSpPr/>
          <p:nvPr/>
        </p:nvSpPr>
        <p:spPr>
          <a:xfrm>
            <a:off x="4494778" y="4544812"/>
            <a:ext cx="2057400" cy="212598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endParaRPr lang="en-US" sz="9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Alcoholic beverages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Artificially sweetened beverages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Fruit juices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Fruit nectars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Plant-based milk substitute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Sweetened beverages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Teas and herbal teas and coffees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Unsweetened beverages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900" dirty="0"/>
              <a:t>Waters and flavored waters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1200" dirty="0"/>
          </a:p>
          <a:p>
            <a:pPr marL="285750" indent="-285750" algn="ctr">
              <a:buFont typeface="Wingdings" pitchFamily="2" charset="2"/>
              <a:buChar char="§"/>
            </a:pPr>
            <a:endParaRPr lang="fr-FR" dirty="0"/>
          </a:p>
        </p:txBody>
      </p:sp>
      <p:sp>
        <p:nvSpPr>
          <p:cNvPr id="19" name="Round Same Side Corner Rectangle 18">
            <a:extLst>
              <a:ext uri="{FF2B5EF4-FFF2-40B4-BE49-F238E27FC236}">
                <a16:creationId xmlns:a16="http://schemas.microsoft.com/office/drawing/2014/main" id="{E7AD8311-A56F-5348-963B-C858B758C352}"/>
              </a:ext>
            </a:extLst>
          </p:cNvPr>
          <p:cNvSpPr/>
          <p:nvPr/>
        </p:nvSpPr>
        <p:spPr>
          <a:xfrm>
            <a:off x="152400" y="160021"/>
            <a:ext cx="2057400" cy="513080"/>
          </a:xfrm>
          <a:prstGeom prst="round2SameRect">
            <a:avLst/>
          </a:prstGeom>
          <a:solidFill>
            <a:srgbClr val="FFFF00"/>
          </a:solidFill>
          <a:ln>
            <a:solidFill>
              <a:srgbClr val="FFF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FATS AND SAUCES</a:t>
            </a:r>
          </a:p>
        </p:txBody>
      </p:sp>
      <p:sp>
        <p:nvSpPr>
          <p:cNvPr id="33" name="Round Same Side Corner Rectangle 32">
            <a:extLst>
              <a:ext uri="{FF2B5EF4-FFF2-40B4-BE49-F238E27FC236}">
                <a16:creationId xmlns:a16="http://schemas.microsoft.com/office/drawing/2014/main" id="{373D1268-D5DB-D84A-AB06-06142B629C25}"/>
              </a:ext>
            </a:extLst>
          </p:cNvPr>
          <p:cNvSpPr/>
          <p:nvPr/>
        </p:nvSpPr>
        <p:spPr>
          <a:xfrm>
            <a:off x="2323589" y="154942"/>
            <a:ext cx="2057400" cy="513080"/>
          </a:xfrm>
          <a:prstGeom prst="round2SameRect">
            <a:avLst/>
          </a:prstGeom>
          <a:solidFill>
            <a:srgbClr val="FFC0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COMPOSITE FOODS</a:t>
            </a:r>
          </a:p>
        </p:txBody>
      </p:sp>
      <p:sp>
        <p:nvSpPr>
          <p:cNvPr id="34" name="Round Same Side Corner Rectangle 33">
            <a:extLst>
              <a:ext uri="{FF2B5EF4-FFF2-40B4-BE49-F238E27FC236}">
                <a16:creationId xmlns:a16="http://schemas.microsoft.com/office/drawing/2014/main" id="{B46E64FE-6FF8-2A40-8F2C-4DF0E8B04B58}"/>
              </a:ext>
            </a:extLst>
          </p:cNvPr>
          <p:cNvSpPr/>
          <p:nvPr/>
        </p:nvSpPr>
        <p:spPr>
          <a:xfrm>
            <a:off x="4510974" y="154942"/>
            <a:ext cx="2057400" cy="513080"/>
          </a:xfrm>
          <a:prstGeom prst="round2Same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SUGARY SNACKS</a:t>
            </a:r>
            <a:endParaRPr lang="fr-FR" sz="1600" dirty="0"/>
          </a:p>
        </p:txBody>
      </p:sp>
      <p:sp>
        <p:nvSpPr>
          <p:cNvPr id="35" name="Round Same Side Corner Rectangle 34">
            <a:extLst>
              <a:ext uri="{FF2B5EF4-FFF2-40B4-BE49-F238E27FC236}">
                <a16:creationId xmlns:a16="http://schemas.microsoft.com/office/drawing/2014/main" id="{351B32D9-5A41-CC40-B31F-2B1029CE449B}"/>
              </a:ext>
            </a:extLst>
          </p:cNvPr>
          <p:cNvSpPr/>
          <p:nvPr/>
        </p:nvSpPr>
        <p:spPr>
          <a:xfrm>
            <a:off x="152400" y="2343525"/>
            <a:ext cx="2057400" cy="513080"/>
          </a:xfrm>
          <a:prstGeom prst="round2SameRect">
            <a:avLst/>
          </a:prstGeom>
          <a:solidFill>
            <a:srgbClr val="92D05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FRUITS AND VEGETABLES</a:t>
            </a:r>
          </a:p>
        </p:txBody>
      </p:sp>
      <p:sp>
        <p:nvSpPr>
          <p:cNvPr id="36" name="Round Same Side Corner Rectangle 35">
            <a:extLst>
              <a:ext uri="{FF2B5EF4-FFF2-40B4-BE49-F238E27FC236}">
                <a16:creationId xmlns:a16="http://schemas.microsoft.com/office/drawing/2014/main" id="{BCE3D25E-1836-D745-ACD1-70E1A58EAA4A}"/>
              </a:ext>
            </a:extLst>
          </p:cNvPr>
          <p:cNvSpPr/>
          <p:nvPr/>
        </p:nvSpPr>
        <p:spPr>
          <a:xfrm>
            <a:off x="2323589" y="2343525"/>
            <a:ext cx="2057400" cy="513080"/>
          </a:xfrm>
          <a:prstGeom prst="round2Same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FISH MEAT EGGS</a:t>
            </a:r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33BCD217-9162-1E45-869D-B02187CF08D2}"/>
              </a:ext>
            </a:extLst>
          </p:cNvPr>
          <p:cNvSpPr/>
          <p:nvPr/>
        </p:nvSpPr>
        <p:spPr>
          <a:xfrm>
            <a:off x="4510974" y="2348606"/>
            <a:ext cx="2057400" cy="513080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MILK AND DAIRY PRODUCTS</a:t>
            </a:r>
          </a:p>
        </p:txBody>
      </p:sp>
      <p:sp>
        <p:nvSpPr>
          <p:cNvPr id="38" name="Round Same Side Corner Rectangle 37">
            <a:extLst>
              <a:ext uri="{FF2B5EF4-FFF2-40B4-BE49-F238E27FC236}">
                <a16:creationId xmlns:a16="http://schemas.microsoft.com/office/drawing/2014/main" id="{538C1CAB-2277-E449-BDBC-5159319CEB9A}"/>
              </a:ext>
            </a:extLst>
          </p:cNvPr>
          <p:cNvSpPr/>
          <p:nvPr/>
        </p:nvSpPr>
        <p:spPr>
          <a:xfrm>
            <a:off x="152400" y="4530184"/>
            <a:ext cx="2057400" cy="513080"/>
          </a:xfrm>
          <a:prstGeom prst="round2SameRect">
            <a:avLst/>
          </a:prstGeom>
          <a:solidFill>
            <a:schemeClr val="accent3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CEREALS AND POTATOES</a:t>
            </a:r>
          </a:p>
        </p:txBody>
      </p:sp>
      <p:sp>
        <p:nvSpPr>
          <p:cNvPr id="39" name="Round Same Side Corner Rectangle 38">
            <a:extLst>
              <a:ext uri="{FF2B5EF4-FFF2-40B4-BE49-F238E27FC236}">
                <a16:creationId xmlns:a16="http://schemas.microsoft.com/office/drawing/2014/main" id="{D96DB67F-987F-934C-AF85-C4833CBCAD26}"/>
              </a:ext>
            </a:extLst>
          </p:cNvPr>
          <p:cNvSpPr/>
          <p:nvPr/>
        </p:nvSpPr>
        <p:spPr>
          <a:xfrm>
            <a:off x="2323589" y="4530184"/>
            <a:ext cx="2057400" cy="513080"/>
          </a:xfrm>
          <a:prstGeom prst="round2SameRect">
            <a:avLst/>
          </a:prstGeom>
          <a:solidFill>
            <a:srgbClr val="7030A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SALTY SNACKS</a:t>
            </a:r>
          </a:p>
        </p:txBody>
      </p:sp>
      <p:sp>
        <p:nvSpPr>
          <p:cNvPr id="40" name="Round Same Side Corner Rectangle 39">
            <a:extLst>
              <a:ext uri="{FF2B5EF4-FFF2-40B4-BE49-F238E27FC236}">
                <a16:creationId xmlns:a16="http://schemas.microsoft.com/office/drawing/2014/main" id="{41994EC2-1725-C54F-BC7E-1F77E19A88FF}"/>
              </a:ext>
            </a:extLst>
          </p:cNvPr>
          <p:cNvSpPr/>
          <p:nvPr/>
        </p:nvSpPr>
        <p:spPr>
          <a:xfrm>
            <a:off x="4494778" y="4542270"/>
            <a:ext cx="2057400" cy="513080"/>
          </a:xfrm>
          <a:prstGeom prst="round2SameRect">
            <a:avLst/>
          </a:prstGeom>
          <a:solidFill>
            <a:srgbClr val="00B0F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BEVERAGES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48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5200" y="3427200"/>
            <a:ext cx="4582574" cy="199551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Plus la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graisses</a:t>
            </a:r>
            <a:r>
              <a:rPr lang="en-US" b="1" dirty="0"/>
              <a:t> </a:t>
            </a:r>
            <a:r>
              <a:rPr lang="en-US" b="1" dirty="0" err="1"/>
              <a:t>saturées</a:t>
            </a:r>
            <a:r>
              <a:rPr lang="en-US" b="1" dirty="0"/>
              <a:t> </a:t>
            </a:r>
            <a:r>
              <a:rPr lang="en-US" b="1" dirty="0" err="1"/>
              <a:t>augmente</a:t>
            </a:r>
            <a:r>
              <a:rPr lang="en-US" b="1" dirty="0"/>
              <a:t>:</a:t>
            </a:r>
          </a:p>
          <a:p>
            <a:pPr lvl="1">
              <a:buFont typeface=".Apple Color Emoji UI"/>
              <a:buChar char="🔴"/>
            </a:pPr>
            <a:r>
              <a:rPr lang="en-US" b="1" dirty="0"/>
              <a:t>Plus la proportion </a:t>
            </a:r>
            <a:r>
              <a:rPr lang="en-US" b="1" dirty="0" err="1"/>
              <a:t>d'aliments</a:t>
            </a:r>
            <a:r>
              <a:rPr lang="en-US" b="1" dirty="0"/>
              <a:t> </a:t>
            </a:r>
            <a:r>
              <a:rPr lang="en-US" b="1" dirty="0" err="1"/>
              <a:t>classés</a:t>
            </a:r>
            <a:r>
              <a:rPr lang="en-US" b="1" dirty="0"/>
              <a:t> "E" </a:t>
            </a:r>
            <a:r>
              <a:rPr lang="en-US" b="1" dirty="0" err="1"/>
              <a:t>augmente</a:t>
            </a:r>
            <a:r>
              <a:rPr lang="en-US" b="1" dirty="0"/>
              <a:t> (de </a:t>
            </a:r>
            <a:r>
              <a:rPr lang="en-US" b="1" dirty="0" err="1"/>
              <a:t>façon</a:t>
            </a:r>
            <a:r>
              <a:rPr lang="en-US" b="1" dirty="0"/>
              <a:t> </a:t>
            </a:r>
            <a:r>
              <a:rPr lang="en-US" b="1" dirty="0" err="1"/>
              <a:t>importante</a:t>
            </a:r>
            <a:r>
              <a:rPr lang="en-US" b="1" dirty="0"/>
              <a:t>)</a:t>
            </a:r>
          </a:p>
          <a:p>
            <a:pPr lvl="1">
              <a:buFont typeface=".Apple Color Emoji UI"/>
              <a:buChar char="🟢"/>
            </a:pPr>
            <a:r>
              <a:rPr lang="en-US" b="1" dirty="0"/>
              <a:t>Plus la proportion </a:t>
            </a:r>
            <a:r>
              <a:rPr lang="en-US" b="1" dirty="0" err="1"/>
              <a:t>d’aliments</a:t>
            </a:r>
            <a:r>
              <a:rPr lang="en-US" b="1" dirty="0"/>
              <a:t> classes “A” </a:t>
            </a:r>
            <a:r>
              <a:rPr lang="en-US" b="1" dirty="0" err="1"/>
              <a:t>diminue</a:t>
            </a:r>
            <a:r>
              <a:rPr lang="en-US" b="1" dirty="0"/>
              <a:t> (</a:t>
            </a:r>
            <a:r>
              <a:rPr lang="en-US" b="1" dirty="0" err="1"/>
              <a:t>significativement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C69E7DFC-31CA-1841-92E0-694B748C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9" y="554116"/>
            <a:ext cx="6562017" cy="57973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5FD332-A34E-EF45-B6FD-DE325945CC54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5176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2 : valeurs quantitatives et qualitatives 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(lettre et score)</a:t>
            </a:r>
          </a:p>
          <a:p>
            <a:r>
              <a:rPr lang="fr-FR" dirty="0">
                <a:solidFill>
                  <a:schemeClr val="accent1"/>
                </a:solidFill>
              </a:rPr>
              <a:t>Teneur EN GRAISSES </a:t>
            </a:r>
            <a:r>
              <a:rPr lang="fr-FR" dirty="0" err="1">
                <a:solidFill>
                  <a:schemeClr val="accent1"/>
                </a:solidFill>
              </a:rPr>
              <a:t>SATURéES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29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5200" y="3427200"/>
            <a:ext cx="4582574" cy="11810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Plus la </a:t>
            </a:r>
            <a:r>
              <a:rPr lang="en-US" b="1" dirty="0" err="1"/>
              <a:t>teneur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sucres</a:t>
            </a:r>
            <a:r>
              <a:rPr lang="en-US" b="1" dirty="0"/>
              <a:t> </a:t>
            </a:r>
            <a:r>
              <a:rPr lang="en-US" b="1" dirty="0" err="1"/>
              <a:t>augmente</a:t>
            </a:r>
            <a:r>
              <a:rPr lang="en-US" b="1" dirty="0"/>
              <a:t> : </a:t>
            </a:r>
          </a:p>
          <a:p>
            <a:pPr lvl="1">
              <a:buFont typeface=".Apple Color Emoji UI"/>
              <a:buChar char="🟢"/>
            </a:pPr>
            <a:r>
              <a:rPr lang="en-US" b="1" dirty="0"/>
              <a:t>Plus la proportion </a:t>
            </a:r>
            <a:r>
              <a:rPr lang="en-US" b="1" dirty="0" err="1"/>
              <a:t>d’aliments</a:t>
            </a:r>
            <a:r>
              <a:rPr lang="en-US" b="1" dirty="0"/>
              <a:t> classes “A” </a:t>
            </a:r>
            <a:r>
              <a:rPr lang="en-US" b="1" dirty="0" err="1"/>
              <a:t>diminue</a:t>
            </a:r>
            <a:r>
              <a:rPr lang="en-US" b="1" dirty="0"/>
              <a:t> (</a:t>
            </a:r>
            <a:r>
              <a:rPr lang="en-US" b="1" dirty="0" err="1"/>
              <a:t>radicalement</a:t>
            </a:r>
            <a:r>
              <a:rPr lang="en-US" b="1" dirty="0"/>
              <a:t>).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21028FA-10E5-DD45-BDD6-E30F6090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0" y="27636"/>
            <a:ext cx="6364958" cy="67967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8F6E24-B290-AF41-A08B-4F23B300CE30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5176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2 : valeurs quantitatives et qualitatives 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(lettre et score)</a:t>
            </a:r>
          </a:p>
          <a:p>
            <a:r>
              <a:rPr lang="fr-FR" dirty="0">
                <a:solidFill>
                  <a:schemeClr val="accent1"/>
                </a:solidFill>
              </a:rPr>
              <a:t>Teneur EN SUCRES</a:t>
            </a:r>
          </a:p>
        </p:txBody>
      </p:sp>
    </p:spTree>
    <p:extLst>
      <p:ext uri="{BB962C8B-B14F-4D97-AF65-F5344CB8AC3E}">
        <p14:creationId xmlns:p14="http://schemas.microsoft.com/office/powerpoint/2010/main" val="786162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5200" y="3427200"/>
            <a:ext cx="4582574" cy="11690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Plus la teneur en protéines augmente:</a:t>
            </a:r>
          </a:p>
          <a:p>
            <a:pPr lvl="1">
              <a:buFont typeface=".Apple Color Emoji UI"/>
              <a:buChar char="🟢"/>
            </a:pPr>
            <a:r>
              <a:rPr lang="fr-FR" b="1" dirty="0"/>
              <a:t>Plus la proportion de produits classes “E” diminue.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E758AC-E0B7-6442-A700-A1C8117C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0" y="80508"/>
            <a:ext cx="6562270" cy="66961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7D6DB1-854B-F246-B5D6-1F548480B4D4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5176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2 : valeurs quantitatives et qualitatives 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(lettre et score)</a:t>
            </a:r>
          </a:p>
          <a:p>
            <a:r>
              <a:rPr lang="fr-FR" dirty="0">
                <a:solidFill>
                  <a:schemeClr val="accent1"/>
                </a:solidFill>
              </a:rPr>
              <a:t>Teneur EN PROTÉINES</a:t>
            </a:r>
          </a:p>
        </p:txBody>
      </p:sp>
    </p:spTree>
    <p:extLst>
      <p:ext uri="{BB962C8B-B14F-4D97-AF65-F5344CB8AC3E}">
        <p14:creationId xmlns:p14="http://schemas.microsoft.com/office/powerpoint/2010/main" val="3097021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9AD810E-3F59-9241-8014-29E1AC8EE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4188" y="3427200"/>
            <a:ext cx="4582574" cy="13036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Plus la teneur en sel augmente:</a:t>
            </a:r>
          </a:p>
          <a:p>
            <a:pPr lvl="1">
              <a:buFont typeface=".Apple Color Emoji UI"/>
              <a:buChar char="🔴"/>
            </a:pPr>
            <a:r>
              <a:rPr lang="fr-FR" b="1" dirty="0"/>
              <a:t>Plus la proportion de produits classés “A” diminue.</a:t>
            </a:r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DES DONNÉES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D89655-1881-964B-BBB0-B11ED254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1" y="61880"/>
            <a:ext cx="5896308" cy="67545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DA98CE-2105-0C44-BD0A-B25991D25292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5176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2 : valeurs quantitatives et qualitatives 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nutri</a:t>
            </a:r>
            <a:r>
              <a:rPr lang="fr-FR" dirty="0">
                <a:solidFill>
                  <a:schemeClr val="accent1"/>
                </a:solidFill>
              </a:rPr>
              <a:t>-score (lettre et score)</a:t>
            </a:r>
          </a:p>
          <a:p>
            <a:r>
              <a:rPr lang="fr-FR" dirty="0">
                <a:solidFill>
                  <a:schemeClr val="accent1"/>
                </a:solidFill>
              </a:rPr>
              <a:t>Teneur EN SEL</a:t>
            </a:r>
          </a:p>
        </p:txBody>
      </p:sp>
    </p:spTree>
    <p:extLst>
      <p:ext uri="{BB962C8B-B14F-4D97-AF65-F5344CB8AC3E}">
        <p14:creationId xmlns:p14="http://schemas.microsoft.com/office/powerpoint/2010/main" val="28172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F12AF53-8AC4-214D-A611-4F82D667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67" y="29817"/>
            <a:ext cx="3213100" cy="347745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2FC35DB-5C12-C346-BFC4-25D046D5AB71}"/>
              </a:ext>
            </a:extLst>
          </p:cNvPr>
          <p:cNvSpPr txBox="1">
            <a:spLocks/>
          </p:cNvSpPr>
          <p:nvPr/>
        </p:nvSpPr>
        <p:spPr>
          <a:xfrm>
            <a:off x="7161865" y="3144253"/>
            <a:ext cx="4619318" cy="15353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Score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de la teneur calorique</a:t>
            </a: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EB4424D-8A70-4740-9560-72B2E73A835D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3 : PRÉDICTION DU SCORE </a:t>
            </a:r>
            <a:r>
              <a:rPr lang="fr-FR" sz="25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31EBD7E-6DEE-5C4C-8B89-14CE29EA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4"/>
            <a:ext cx="3225815" cy="345757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180EB91-5977-444E-842B-E85C838C9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14" y="3531017"/>
            <a:ext cx="3354298" cy="32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53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CC87F79-1A87-4B4C-A19B-782C2AF9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08" y="90447"/>
            <a:ext cx="2959100" cy="34671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C54EBA-46E1-A14F-B166-42130B70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" y="85843"/>
            <a:ext cx="3272743" cy="346710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A2C5648-26CD-1847-8379-750834B9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43" y="3600444"/>
            <a:ext cx="3082743" cy="32284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CB6D7F-AF3E-DE49-AF31-C8B7F2C66F9E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3 : PRÉDICTION DU SCORE </a:t>
            </a:r>
            <a:r>
              <a:rPr lang="fr-FR" sz="25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F9BE20-D90F-9642-85BB-3212C0F008FE}"/>
              </a:ext>
            </a:extLst>
          </p:cNvPr>
          <p:cNvSpPr txBox="1">
            <a:spLocks/>
          </p:cNvSpPr>
          <p:nvPr/>
        </p:nvSpPr>
        <p:spPr>
          <a:xfrm>
            <a:off x="7161865" y="3144253"/>
            <a:ext cx="4619318" cy="1642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Score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de la teneur EN GRAISSES </a:t>
            </a:r>
            <a:r>
              <a:rPr lang="fr-FR" sz="2500" b="1" dirty="0" err="1">
                <a:solidFill>
                  <a:schemeClr val="tx2"/>
                </a:solidFill>
              </a:rPr>
              <a:t>SATURéES</a:t>
            </a:r>
            <a:endParaRPr lang="fr-FR" sz="2500" b="1" dirty="0">
              <a:solidFill>
                <a:schemeClr val="tx2"/>
              </a:solidFill>
            </a:endParaRP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</p:spTree>
    <p:extLst>
      <p:ext uri="{BB962C8B-B14F-4D97-AF65-F5344CB8AC3E}">
        <p14:creationId xmlns:p14="http://schemas.microsoft.com/office/powerpoint/2010/main" val="914227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1D51C-C272-B049-BC81-B4F9111F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99" y="31628"/>
            <a:ext cx="3035300" cy="34544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B2D557E-58A3-A144-94E6-3CD8AAA0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4" y="56637"/>
            <a:ext cx="3170875" cy="339957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5C62925-F054-8C47-9E02-AE679545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22" y="3469799"/>
            <a:ext cx="3378913" cy="33728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D3341C-1225-8648-A7F7-EE479ED153C8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3 : PRÉDICTION DU SCORE </a:t>
            </a:r>
            <a:r>
              <a:rPr lang="fr-FR" sz="25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08AFDB-A82E-1E4E-9022-5FDEB9431254}"/>
              </a:ext>
            </a:extLst>
          </p:cNvPr>
          <p:cNvSpPr txBox="1">
            <a:spLocks/>
          </p:cNvSpPr>
          <p:nvPr/>
        </p:nvSpPr>
        <p:spPr>
          <a:xfrm>
            <a:off x="7161865" y="3144253"/>
            <a:ext cx="4619318" cy="1642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Score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de la teneur EN SUCRES </a:t>
            </a:r>
            <a:r>
              <a:rPr lang="fr-FR" sz="2500" b="1" dirty="0" err="1">
                <a:solidFill>
                  <a:schemeClr val="tx2"/>
                </a:solidFill>
              </a:rPr>
              <a:t>SATURéES</a:t>
            </a:r>
            <a:endParaRPr lang="fr-FR" sz="2500" b="1" dirty="0">
              <a:solidFill>
                <a:schemeClr val="tx2"/>
              </a:solidFill>
            </a:endParaRP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</p:spTree>
    <p:extLst>
      <p:ext uri="{BB962C8B-B14F-4D97-AF65-F5344CB8AC3E}">
        <p14:creationId xmlns:p14="http://schemas.microsoft.com/office/powerpoint/2010/main" val="3895229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E2E2004-33B2-C542-887E-6453A0C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74" y="48944"/>
            <a:ext cx="3098800" cy="34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0FEAB-1992-C342-99CB-A567696F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3" y="11507"/>
            <a:ext cx="3252861" cy="3452654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9D40378-FA06-704A-84A3-9803CD83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499" y="3507813"/>
            <a:ext cx="3405769" cy="33103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C794C7-584A-8642-A1AB-7B6B6BF7C00B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3 : PRÉDICTION DU SCORE </a:t>
            </a:r>
            <a:r>
              <a:rPr lang="fr-FR" sz="25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9CD31C-DDA7-C845-BA29-E16773E2701D}"/>
              </a:ext>
            </a:extLst>
          </p:cNvPr>
          <p:cNvSpPr txBox="1">
            <a:spLocks/>
          </p:cNvSpPr>
          <p:nvPr/>
        </p:nvSpPr>
        <p:spPr>
          <a:xfrm>
            <a:off x="7161865" y="3144253"/>
            <a:ext cx="4619318" cy="1642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Score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de la teneur EN SEL</a:t>
            </a: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</p:spTree>
    <p:extLst>
      <p:ext uri="{BB962C8B-B14F-4D97-AF65-F5344CB8AC3E}">
        <p14:creationId xmlns:p14="http://schemas.microsoft.com/office/powerpoint/2010/main" val="196147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40C9C-89DE-C046-B85F-6DAA343EBBAF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B1D6AFD-069A-EA44-A04B-00C0F9BB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67" y="120264"/>
            <a:ext cx="2984500" cy="3441700"/>
          </a:xfrm>
          <a:prstGeom prst="rect">
            <a:avLst/>
          </a:prstGeom>
        </p:spPr>
      </p:pic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AB2678C-B780-8D4E-B029-E6276ECE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06" y="94492"/>
            <a:ext cx="3185819" cy="34674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622D3B-2B03-E045-AA96-9C8165D4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815" y="3605540"/>
            <a:ext cx="3083068" cy="32293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A873E2-17EF-8547-B2CD-9C7433A5793E}"/>
              </a:ext>
            </a:extLst>
          </p:cNvPr>
          <p:cNvSpPr txBox="1">
            <a:spLocks/>
          </p:cNvSpPr>
          <p:nvPr/>
        </p:nvSpPr>
        <p:spPr>
          <a:xfrm>
            <a:off x="7161865" y="629744"/>
            <a:ext cx="461931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ANNEXE 3 : PRÉDICTION DU SCORE </a:t>
            </a:r>
            <a:r>
              <a:rPr lang="fr-FR" sz="2500" b="1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 err="1">
                <a:solidFill>
                  <a:schemeClr val="accent1"/>
                </a:solidFill>
              </a:rPr>
              <a:t>RÉgresssion</a:t>
            </a:r>
            <a:r>
              <a:rPr lang="fr-FR" dirty="0">
                <a:solidFill>
                  <a:schemeClr val="accent1"/>
                </a:solidFill>
              </a:rPr>
              <a:t> linéaire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846593-BC25-0D43-B230-002204F152EB}"/>
              </a:ext>
            </a:extLst>
          </p:cNvPr>
          <p:cNvSpPr txBox="1">
            <a:spLocks/>
          </p:cNvSpPr>
          <p:nvPr/>
        </p:nvSpPr>
        <p:spPr>
          <a:xfrm>
            <a:off x="7161865" y="3144253"/>
            <a:ext cx="4619318" cy="1642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Score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de la teneur EN protéines</a:t>
            </a: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</p:spTree>
    <p:extLst>
      <p:ext uri="{BB962C8B-B14F-4D97-AF65-F5344CB8AC3E}">
        <p14:creationId xmlns:p14="http://schemas.microsoft.com/office/powerpoint/2010/main" val="4236807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ED3D3-3B66-744A-BF9B-F5B9492FACE3}"/>
              </a:ext>
            </a:extLst>
          </p:cNvPr>
          <p:cNvSpPr txBox="1"/>
          <p:nvPr/>
        </p:nvSpPr>
        <p:spPr>
          <a:xfrm rot="16200000">
            <a:off x="-1003151" y="3644174"/>
            <a:ext cx="28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ERROR (%)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7693D-FF77-FE4E-8AAB-FFA0479CED04}"/>
              </a:ext>
            </a:extLst>
          </p:cNvPr>
          <p:cNvSpPr txBox="1"/>
          <p:nvPr/>
        </p:nvSpPr>
        <p:spPr>
          <a:xfrm>
            <a:off x="858982" y="77092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MODÈLE AMÉLIORÉ : RECHERCHE DU K OPTIMAL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4FB1E59-A5D5-0E4F-8E20-8DB2E394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5" y="629744"/>
            <a:ext cx="5388475" cy="5723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68D462-0FCE-3D41-A472-11BD7702EA10}"/>
              </a:ext>
            </a:extLst>
          </p:cNvPr>
          <p:cNvSpPr txBox="1"/>
          <p:nvPr/>
        </p:nvSpPr>
        <p:spPr>
          <a:xfrm>
            <a:off x="2102347" y="6350121"/>
            <a:ext cx="28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29665C-35ED-DA49-8665-1482A4F87456}"/>
              </a:ext>
            </a:extLst>
          </p:cNvPr>
          <p:cNvSpPr txBox="1">
            <a:spLocks/>
          </p:cNvSpPr>
          <p:nvPr/>
        </p:nvSpPr>
        <p:spPr>
          <a:xfrm>
            <a:off x="7138899" y="629744"/>
            <a:ext cx="4563965" cy="29555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ANNEXE 4 : Pour L’EXERCICE Prédiction de la lettre </a:t>
            </a:r>
          </a:p>
          <a:p>
            <a:r>
              <a:rPr lang="fr-FR" sz="25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-score</a:t>
            </a:r>
            <a:br>
              <a:rPr lang="fr-FR" sz="3300" dirty="0"/>
            </a:br>
            <a:r>
              <a:rPr lang="fr-FR" sz="3000" dirty="0">
                <a:solidFill>
                  <a:schemeClr val="accent1"/>
                </a:solidFill>
              </a:rPr>
              <a:t>_____________</a:t>
            </a:r>
            <a:br>
              <a:rPr lang="fr-FR" sz="4100" dirty="0"/>
            </a:br>
            <a:r>
              <a:rPr lang="fr-FR" dirty="0">
                <a:solidFill>
                  <a:schemeClr val="accent1"/>
                </a:solidFill>
              </a:rPr>
              <a:t>CLASSIFICATION KNN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167E2-1084-AE46-B105-0611210AA672}"/>
              </a:ext>
            </a:extLst>
          </p:cNvPr>
          <p:cNvSpPr txBox="1"/>
          <p:nvPr/>
        </p:nvSpPr>
        <p:spPr>
          <a:xfrm>
            <a:off x="7185958" y="3585324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1</a:t>
            </a:r>
            <a:r>
              <a:rPr lang="fr-FR" b="1" baseline="30000" dirty="0"/>
              <a:t>er</a:t>
            </a:r>
            <a:r>
              <a:rPr lang="fr-FR" b="1" dirty="0"/>
              <a:t> modèle basé sur les valeurs nutritionnelles et le PNNS 2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Ce modèle est exact à 68%</a:t>
            </a:r>
          </a:p>
          <a:p>
            <a:pPr lvl="1"/>
            <a:endParaRPr lang="fr-FR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2ème modèle basé sur les valeurs des scores </a:t>
            </a:r>
            <a:r>
              <a:rPr lang="fr-FR" b="1" dirty="0" err="1"/>
              <a:t>Nutri</a:t>
            </a:r>
            <a:r>
              <a:rPr lang="fr-FR" b="1" dirty="0"/>
              <a:t>-Score uniquement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Ce modèle amélioré est exact à 91%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Résultat attendu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235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4AE9F-70C4-3144-9143-67B79304E140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DES DONNÉES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A7097D-6A57-CF41-8A05-C9C1A348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EE2921BF-0E19-7243-AFE0-7F8CD12FED6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533B2-B9BA-1B4A-951A-B78C21597D54}"/>
              </a:ext>
            </a:extLst>
          </p:cNvPr>
          <p:cNvSpPr/>
          <p:nvPr/>
        </p:nvSpPr>
        <p:spPr>
          <a:xfrm>
            <a:off x="0" y="-1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E475FF-E6F9-E543-A4F5-CBCAC5C84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56"/>
          <a:stretch/>
        </p:blipFill>
        <p:spPr>
          <a:xfrm>
            <a:off x="1314064" y="21470"/>
            <a:ext cx="3828579" cy="624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6981F-399D-2449-A366-4CE2AC7EAA3F}"/>
              </a:ext>
            </a:extLst>
          </p:cNvPr>
          <p:cNvSpPr txBox="1"/>
          <p:nvPr/>
        </p:nvSpPr>
        <p:spPr>
          <a:xfrm>
            <a:off x="360218" y="6379165"/>
            <a:ext cx="5957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Source : UFC—Que Choisir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0C867B8-159B-214A-AC06-CA567D747F96}"/>
              </a:ext>
            </a:extLst>
          </p:cNvPr>
          <p:cNvSpPr txBox="1">
            <a:spLocks/>
          </p:cNvSpPr>
          <p:nvPr/>
        </p:nvSpPr>
        <p:spPr>
          <a:xfrm>
            <a:off x="7198609" y="772045"/>
            <a:ext cx="4619318" cy="17810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Source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CLASSIFICATION NOVA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4EC8F-7CB5-AD47-AECF-AE24F5F6D24A}"/>
              </a:ext>
            </a:extLst>
          </p:cNvPr>
          <p:cNvSpPr txBox="1"/>
          <p:nvPr/>
        </p:nvSpPr>
        <p:spPr>
          <a:xfrm>
            <a:off x="7320622" y="2931046"/>
            <a:ext cx="4317196" cy="3397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Mise en avant du degré de transformation des aliments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Groupe 1 : Aliments bruts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Groupe 2 : Ingrédients issus de matières brutes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Groupe 3 : Aliments transformés (1+2)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fr-FR" dirty="0"/>
              <a:t>Groupe 4 : Aliments ultratransformés (3+ingrédients industriels, additifs, procédés de fabrication industriels)</a:t>
            </a:r>
          </a:p>
        </p:txBody>
      </p:sp>
    </p:spTree>
    <p:extLst>
      <p:ext uri="{BB962C8B-B14F-4D97-AF65-F5344CB8AC3E}">
        <p14:creationId xmlns:p14="http://schemas.microsoft.com/office/powerpoint/2010/main" val="117185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03649-F62E-1740-B983-9DC03B76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5" y="73803"/>
            <a:ext cx="3178021" cy="348681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A6331-0C78-0E47-B331-8CD35136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80" y="73803"/>
            <a:ext cx="3268085" cy="34868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A76BFB-DE1A-224B-96AA-5CC9D9C87EDF}"/>
              </a:ext>
            </a:extLst>
          </p:cNvPr>
          <p:cNvSpPr txBox="1">
            <a:spLocks/>
          </p:cNvSpPr>
          <p:nvPr/>
        </p:nvSpPr>
        <p:spPr>
          <a:xfrm>
            <a:off x="7138899" y="629744"/>
            <a:ext cx="4563965" cy="29555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ANNEXE 4 : Pour L’EXERCICE Prédiction de la lettre </a:t>
            </a:r>
          </a:p>
          <a:p>
            <a:r>
              <a:rPr lang="fr-FR" sz="25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-score</a:t>
            </a:r>
            <a:br>
              <a:rPr lang="fr-FR" sz="3300" dirty="0"/>
            </a:br>
            <a:r>
              <a:rPr lang="fr-FR" sz="3000" dirty="0">
                <a:solidFill>
                  <a:schemeClr val="accent1"/>
                </a:solidFill>
              </a:rPr>
              <a:t>_____________</a:t>
            </a:r>
            <a:br>
              <a:rPr lang="fr-FR" sz="4100" dirty="0"/>
            </a:br>
            <a:r>
              <a:rPr lang="fr-FR" dirty="0">
                <a:solidFill>
                  <a:schemeClr val="accent1"/>
                </a:solidFill>
              </a:rPr>
              <a:t>CLASSIFICATION KNN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6AEFA1-BAB3-8340-B878-1524688D6967}"/>
              </a:ext>
            </a:extLst>
          </p:cNvPr>
          <p:cNvSpPr txBox="1">
            <a:spLocks/>
          </p:cNvSpPr>
          <p:nvPr/>
        </p:nvSpPr>
        <p:spPr>
          <a:xfrm>
            <a:off x="7161865" y="3180495"/>
            <a:ext cx="4619318" cy="1642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dirty="0">
                <a:solidFill>
                  <a:schemeClr val="tx2"/>
                </a:solidFill>
              </a:rPr>
              <a:t>LETTRE </a:t>
            </a:r>
            <a:r>
              <a:rPr lang="fr-FR" sz="2500" b="1" dirty="0" err="1">
                <a:solidFill>
                  <a:schemeClr val="tx2"/>
                </a:solidFill>
              </a:rPr>
              <a:t>nutri</a:t>
            </a:r>
            <a:r>
              <a:rPr lang="fr-FR" sz="2500" b="1" dirty="0">
                <a:solidFill>
                  <a:schemeClr val="tx2"/>
                </a:solidFill>
              </a:rPr>
              <a:t>-score en fonction du SCORE NUTRI-SCORE</a:t>
            </a:r>
          </a:p>
          <a:p>
            <a:endParaRPr lang="fr-FR" sz="2500" b="1" dirty="0">
              <a:solidFill>
                <a:schemeClr val="tx2"/>
              </a:solidFill>
            </a:endParaRPr>
          </a:p>
          <a:p>
            <a:r>
              <a:rPr lang="fr-FR" sz="2500" b="1" dirty="0">
                <a:solidFill>
                  <a:schemeClr val="tx2"/>
                </a:solidFill>
              </a:rPr>
              <a:t>CONNU ET PRÉDIT</a:t>
            </a:r>
          </a:p>
        </p:txBody>
      </p:sp>
    </p:spTree>
    <p:extLst>
      <p:ext uri="{BB962C8B-B14F-4D97-AF65-F5344CB8AC3E}">
        <p14:creationId xmlns:p14="http://schemas.microsoft.com/office/powerpoint/2010/main" val="2408097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MISE EN ŒUVRE PRÉLIMINAIRE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282347" y="3841264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.Apple Color Emoji UI"/>
              <a:buChar char="✅"/>
            </a:pPr>
            <a:r>
              <a:rPr lang="fr-FR" b="1" dirty="0"/>
              <a:t>Validation du calcul de la lettre sur une partie du jeu de données non utilisée :  score connu, lettre inconnue</a:t>
            </a:r>
            <a:endParaRPr lang="en-US" b="1" dirty="0"/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86E5A835-1E4D-914E-A042-2B6CA21CB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886786"/>
              </p:ext>
            </p:extLst>
          </p:nvPr>
        </p:nvGraphicFramePr>
        <p:xfrm>
          <a:off x="735865" y="2912368"/>
          <a:ext cx="5850191" cy="185222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085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493113">
                  <a:extLst>
                    <a:ext uri="{9D8B030D-6E8A-4147-A177-3AD203B41FA5}">
                      <a16:colId xmlns:a16="http://schemas.microsoft.com/office/drawing/2014/main" val="473805741"/>
                    </a:ext>
                  </a:extLst>
                </a:gridCol>
                <a:gridCol w="1493113">
                  <a:extLst>
                    <a:ext uri="{9D8B030D-6E8A-4147-A177-3AD203B41FA5}">
                      <a16:colId xmlns:a16="http://schemas.microsoft.com/office/drawing/2014/main" val="3739070792"/>
                    </a:ext>
                  </a:extLst>
                </a:gridCol>
                <a:gridCol w="1493113">
                  <a:extLst>
                    <a:ext uri="{9D8B030D-6E8A-4147-A177-3AD203B41FA5}">
                      <a16:colId xmlns:a16="http://schemas.microsoft.com/office/drawing/2014/main" val="1445825337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PNNS_2</a:t>
                      </a:r>
                    </a:p>
                  </a:txBody>
                  <a:tcPr marL="187892" marR="112735" marT="112735" marB="1127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 NUTRISCORE</a:t>
                      </a:r>
                    </a:p>
                  </a:txBody>
                  <a:tcPr marL="187892" marR="112735" marT="112735" marB="1127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LETTRE NUTRI-SCORE PRÉDITE</a:t>
                      </a:r>
                    </a:p>
                  </a:txBody>
                  <a:tcPr marL="187892" marR="112735" marT="112735" marB="1127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LETTRE NUTRI-SCORE CALCULÉE</a:t>
                      </a:r>
                    </a:p>
                  </a:txBody>
                  <a:tcPr marL="187892" marR="112735" marT="112735" marB="1127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64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Vegetables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-3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64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Fish and seafood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B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8342"/>
                  </a:ext>
                </a:extLst>
              </a:tr>
              <a:tr h="4116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Fruit juices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3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C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C</a:t>
                      </a:r>
                    </a:p>
                  </a:txBody>
                  <a:tcPr marL="70295" marR="70295" marT="35148" marB="35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999994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CF1E832-E60A-FE41-869C-7C8AD8D6ADF4}"/>
              </a:ext>
            </a:extLst>
          </p:cNvPr>
          <p:cNvSpPr txBox="1">
            <a:spLocks/>
          </p:cNvSpPr>
          <p:nvPr/>
        </p:nvSpPr>
        <p:spPr>
          <a:xfrm>
            <a:off x="7138899" y="629744"/>
            <a:ext cx="4563965" cy="29555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ANNEXE 4 : Pour L’EXERCICE Prédiction de la lettre </a:t>
            </a:r>
          </a:p>
          <a:p>
            <a:r>
              <a:rPr lang="fr-FR" sz="25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nutri</a:t>
            </a:r>
            <a:r>
              <a:rPr lang="fr-FR" sz="2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-score</a:t>
            </a:r>
            <a:br>
              <a:rPr lang="fr-FR" sz="3300" dirty="0"/>
            </a:br>
            <a:r>
              <a:rPr lang="fr-FR" sz="3000" dirty="0">
                <a:solidFill>
                  <a:schemeClr val="accent1"/>
                </a:solidFill>
              </a:rPr>
              <a:t>_____________</a:t>
            </a:r>
            <a:br>
              <a:rPr lang="fr-FR" sz="4100" dirty="0"/>
            </a:br>
            <a:r>
              <a:rPr lang="fr-FR" dirty="0">
                <a:solidFill>
                  <a:schemeClr val="accent1"/>
                </a:solidFill>
              </a:rPr>
              <a:t>CLASSIFICATION KNN</a:t>
            </a:r>
          </a:p>
        </p:txBody>
      </p:sp>
    </p:spTree>
    <p:extLst>
      <p:ext uri="{BB962C8B-B14F-4D97-AF65-F5344CB8AC3E}">
        <p14:creationId xmlns:p14="http://schemas.microsoft.com/office/powerpoint/2010/main" val="247203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198609" y="2445244"/>
            <a:ext cx="4099947" cy="3821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Mis en place dans le cadre de la loi de Santé de 2016 du gouvernement français </a:t>
            </a:r>
          </a:p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🎯 L’objectif : aider les consommateurs à acheter des aliments de meilleure qualité nutritionnelle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2 éléments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Un score entre </a:t>
            </a:r>
            <a:r>
              <a:rPr lang="fr-FR" dirty="0">
                <a:highlight>
                  <a:srgbClr val="008000"/>
                </a:highlight>
              </a:rPr>
              <a:t>-15 </a:t>
            </a:r>
            <a:r>
              <a:rPr lang="fr-FR" dirty="0"/>
              <a:t>et </a:t>
            </a:r>
            <a:r>
              <a:rPr lang="fr-FR" dirty="0">
                <a:highlight>
                  <a:srgbClr val="FF0000"/>
                </a:highlight>
              </a:rPr>
              <a:t>40</a:t>
            </a:r>
            <a:r>
              <a:rPr lang="fr-FR" dirty="0"/>
              <a:t>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Une lettre entre </a:t>
            </a:r>
            <a:r>
              <a:rPr lang="fr-FR" dirty="0">
                <a:highlight>
                  <a:srgbClr val="008000"/>
                </a:highlight>
              </a:rPr>
              <a:t>A</a:t>
            </a:r>
            <a:r>
              <a:rPr lang="fr-FR" dirty="0"/>
              <a:t> et </a:t>
            </a:r>
            <a:r>
              <a:rPr lang="fr-FR" dirty="0">
                <a:highlight>
                  <a:srgbClr val="FF0000"/>
                </a:highlight>
              </a:rPr>
              <a:t>E</a:t>
            </a:r>
            <a:endParaRPr lang="fr-FR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Un logo à 5 couleurs apposé sur la face avant des emballages qui informe les consommateurs sur la qualité nutritionnelle d’un produit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PRÉSENTATION DES DONNÉES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94EA6CF3-13C6-DC41-B996-2D67C826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57C047AD-B754-7848-85FD-9F27F62C69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13253" y="376645"/>
            <a:ext cx="4613549" cy="5093572"/>
          </a:xfrm>
          <a:ln>
            <a:solidFill>
              <a:srgbClr val="DC3D2A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322A78-A44D-DF49-8FCF-A8E6C73E0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0" y="5719681"/>
            <a:ext cx="2907953" cy="10574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D393EC-7D9A-434B-9859-0F900216E3A4}"/>
              </a:ext>
            </a:extLst>
          </p:cNvPr>
          <p:cNvSpPr txBox="1">
            <a:spLocks/>
          </p:cNvSpPr>
          <p:nvPr/>
        </p:nvSpPr>
        <p:spPr>
          <a:xfrm>
            <a:off x="7198609" y="772045"/>
            <a:ext cx="4619318" cy="16276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Source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LE NUTRI-SCORE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632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L'idée D’APPLICATION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92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12970</TotalTime>
  <Words>5113</Words>
  <Application>Microsoft Macintosh PowerPoint</Application>
  <PresentationFormat>Widescreen</PresentationFormat>
  <Paragraphs>1118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.Apple Color Emoji UI</vt:lpstr>
      <vt:lpstr>Arial</vt:lpstr>
      <vt:lpstr>Calibri</vt:lpstr>
      <vt:lpstr>Calibri Light</vt:lpstr>
      <vt:lpstr>Wingdings</vt:lpstr>
      <vt:lpstr>Celestial</vt:lpstr>
      <vt:lpstr>Santé PUBLIQUE France</vt:lpstr>
      <vt:lpstr>PLAN</vt:lpstr>
      <vt:lpstr>Cadre</vt:lpstr>
      <vt:lpstr>Présentation des données</vt:lpstr>
      <vt:lpstr>Source</vt:lpstr>
      <vt:lpstr>PowerPoint Presentation</vt:lpstr>
      <vt:lpstr>PowerPoint Presentation</vt:lpstr>
      <vt:lpstr>PowerPoint Presentation</vt:lpstr>
      <vt:lpstr>Présentation DE L'idée D’APPLICATION</vt:lpstr>
      <vt:lpstr>L’IDÉE</vt:lpstr>
      <vt:lpstr>CIBLAGE ET NETTOYAGE des données</vt:lpstr>
      <vt:lpstr>CIBLAGE DES Données</vt:lpstr>
      <vt:lpstr>PowerPoint Presentation</vt:lpstr>
      <vt:lpstr>PowerPoint Presentation</vt:lpstr>
      <vt:lpstr>PowerPoint Presentation</vt:lpstr>
      <vt:lpstr>Nettoyage DES Données</vt:lpstr>
      <vt:lpstr>PowerPoint Presentation</vt:lpstr>
      <vt:lpstr>PowerPoint Presentation</vt:lpstr>
      <vt:lpstr>PowerPoint Presentation</vt:lpstr>
      <vt:lpstr>RÉCAPITULATIF</vt:lpstr>
      <vt:lpstr>ANALYSE DES DONNÉES</vt:lpstr>
      <vt:lpstr>ANALYSE UNIVARIÉE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MULTIVARIÉE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MISE EN ŒUVRE PRÉLIMINAIRE</vt:lpstr>
      <vt:lpstr>Démarche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Santé PUBLIQUE France</dc:title>
  <dc:creator>Sofia Chevrolat</dc:creator>
  <cp:lastModifiedBy>Sofia Chevrolat</cp:lastModifiedBy>
  <cp:revision>256</cp:revision>
  <dcterms:created xsi:type="dcterms:W3CDTF">2020-06-18T15:13:37Z</dcterms:created>
  <dcterms:modified xsi:type="dcterms:W3CDTF">2020-06-30T14:32:30Z</dcterms:modified>
</cp:coreProperties>
</file>